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Ebrima" panose="02000000000000000000" pitchFamily="2" charset="0"/>
      <p:regular r:id="rId18"/>
      <p:bold r:id="rId19"/>
    </p:embeddedFont>
    <p:embeddedFont>
      <p:font typeface="Geis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70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A1A1">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621517" cy="8229600"/>
          </a:xfrm>
          <a:prstGeom prst="rect">
            <a:avLst/>
          </a:prstGeom>
        </p:spPr>
      </p:pic>
      <p:sp>
        <p:nvSpPr>
          <p:cNvPr id="3" name="Text 0"/>
          <p:cNvSpPr/>
          <p:nvPr/>
        </p:nvSpPr>
        <p:spPr>
          <a:xfrm>
            <a:off x="7315200" y="516826"/>
            <a:ext cx="7556420" cy="1475133"/>
          </a:xfrm>
          <a:prstGeom prst="rect">
            <a:avLst/>
          </a:prstGeom>
          <a:noFill/>
          <a:ln/>
        </p:spPr>
        <p:txBody>
          <a:bodyPr wrap="square" lIns="0" tIns="0" rIns="0" bIns="0" rtlCol="0" anchor="t"/>
          <a:lstStyle/>
          <a:p>
            <a:pPr marL="0" indent="0" algn="l">
              <a:lnSpc>
                <a:spcPts val="5550"/>
              </a:lnSpc>
              <a:buNone/>
            </a:pPr>
            <a:r>
              <a:rPr lang="en-US" sz="6000" b="1" i="1" u="sng" dirty="0">
                <a:solidFill>
                  <a:srgbClr val="000000"/>
                </a:solidFill>
                <a:latin typeface="Noto Serif SC Bold" pitchFamily="34" charset="0"/>
                <a:ea typeface="Noto Serif SC Bold" pitchFamily="34" charset="-122"/>
              </a:rPr>
              <a:t>FORTIFYING THE DIGITAL FRONTIER</a:t>
            </a:r>
            <a:endParaRPr lang="en-US" sz="6000" i="1" u="sng" dirty="0"/>
          </a:p>
        </p:txBody>
      </p:sp>
      <p:sp>
        <p:nvSpPr>
          <p:cNvPr id="4" name="Text 1"/>
          <p:cNvSpPr/>
          <p:nvPr/>
        </p:nvSpPr>
        <p:spPr>
          <a:xfrm>
            <a:off x="6621517" y="2495137"/>
            <a:ext cx="7556421" cy="1814513"/>
          </a:xfrm>
          <a:prstGeom prst="rect">
            <a:avLst/>
          </a:prstGeom>
          <a:noFill/>
          <a:ln/>
        </p:spPr>
        <p:txBody>
          <a:bodyPr wrap="square" lIns="0" tIns="0" rIns="0" bIns="0" rtlCol="0" anchor="t"/>
          <a:lstStyle/>
          <a:p>
            <a:pPr marL="0" indent="0" algn="l">
              <a:lnSpc>
                <a:spcPts val="2850"/>
              </a:lnSpc>
              <a:buNone/>
            </a:pPr>
            <a:r>
              <a:rPr lang="en-US" sz="16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Welcome to our presentation on enhancing cybersecurity awareness for IT professionals. In today's interconnected world, safeguarding digital assets is paramount. We'll explore how our solution empowers your team to identify and mitigate cyber threats effectively, ensuring a secure and productive work environment.</a:t>
            </a:r>
          </a:p>
        </p:txBody>
      </p:sp>
      <p:pic>
        <p:nvPicPr>
          <p:cNvPr id="2050" name="Picture 2" descr="The Biggest Cybersecurity Issues Heading into 2025">
            <a:extLst>
              <a:ext uri="{FF2B5EF4-FFF2-40B4-BE49-F238E27FC236}">
                <a16:creationId xmlns:a16="http://schemas.microsoft.com/office/drawing/2014/main" id="{D5F5388B-DD92-7060-05BB-8548F1B00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882" y="4504996"/>
            <a:ext cx="6621518" cy="37246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06078"/>
            <a:ext cx="10036135"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Next Steps: Secure Your Organisation Today</a:t>
            </a:r>
            <a:endParaRPr lang="en-US" sz="3550" dirty="0"/>
          </a:p>
        </p:txBody>
      </p:sp>
      <p:sp>
        <p:nvSpPr>
          <p:cNvPr id="3" name="Text 1"/>
          <p:cNvSpPr/>
          <p:nvPr/>
        </p:nvSpPr>
        <p:spPr>
          <a:xfrm>
            <a:off x="793790" y="203227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Schedule a Demo:</a:t>
            </a:r>
            <a:r>
              <a:rPr lang="en-US" sz="1750" dirty="0">
                <a:solidFill>
                  <a:srgbClr val="4B4A4A"/>
                </a:solidFill>
                <a:latin typeface="Geist" pitchFamily="34" charset="0"/>
                <a:ea typeface="Geist" pitchFamily="34" charset="-122"/>
                <a:cs typeface="Geist" pitchFamily="34" charset="-120"/>
              </a:rPr>
              <a:t> Experience SecureWork firsthand with a personalised walkthrough.</a:t>
            </a:r>
            <a:endParaRPr lang="en-US" sz="1750" dirty="0"/>
          </a:p>
        </p:txBody>
      </p:sp>
      <p:sp>
        <p:nvSpPr>
          <p:cNvPr id="4" name="Text 2"/>
          <p:cNvSpPr/>
          <p:nvPr/>
        </p:nvSpPr>
        <p:spPr>
          <a:xfrm>
            <a:off x="793790" y="283737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Pilot Programme:</a:t>
            </a:r>
            <a:r>
              <a:rPr lang="en-US" sz="1750" dirty="0">
                <a:solidFill>
                  <a:srgbClr val="4B4A4A"/>
                </a:solidFill>
                <a:latin typeface="Geist" pitchFamily="34" charset="0"/>
                <a:ea typeface="Geist" pitchFamily="34" charset="-122"/>
                <a:cs typeface="Geist" pitchFamily="34" charset="-120"/>
              </a:rPr>
              <a:t> Implement a trial with a select team to see the immediate impact.</a:t>
            </a:r>
            <a:endParaRPr lang="en-US" sz="1750" dirty="0"/>
          </a:p>
        </p:txBody>
      </p:sp>
      <p:sp>
        <p:nvSpPr>
          <p:cNvPr id="5" name="Text 3"/>
          <p:cNvSpPr/>
          <p:nvPr/>
        </p:nvSpPr>
        <p:spPr>
          <a:xfrm>
            <a:off x="793790" y="3642479"/>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Customised Solutions:</a:t>
            </a:r>
            <a:r>
              <a:rPr lang="en-US" sz="1750" dirty="0">
                <a:solidFill>
                  <a:srgbClr val="4B4A4A"/>
                </a:solidFill>
                <a:latin typeface="Geist" pitchFamily="34" charset="0"/>
                <a:ea typeface="Geist" pitchFamily="34" charset="-122"/>
                <a:cs typeface="Geist" pitchFamily="34" charset="-120"/>
              </a:rPr>
              <a:t> Discuss how SecureWork can be tailored to your specific organisational needs.</a:t>
            </a:r>
            <a:endParaRPr lang="en-US" sz="1750" dirty="0"/>
          </a:p>
        </p:txBody>
      </p:sp>
      <p:pic>
        <p:nvPicPr>
          <p:cNvPr id="8" name="Image 2" descr="preencoded.png"/>
          <p:cNvPicPr>
            <a:picLocks noChangeAspect="1"/>
          </p:cNvPicPr>
          <p:nvPr/>
        </p:nvPicPr>
        <p:blipFill>
          <a:blip r:embed="rId3"/>
          <a:stretch>
            <a:fillRect/>
          </a:stretch>
        </p:blipFill>
        <p:spPr>
          <a:xfrm>
            <a:off x="8959096" y="2083356"/>
            <a:ext cx="5673278" cy="61462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0E2208-E6B5-A913-94FB-E3C65E2B7BE8}"/>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14AC6B07-D909-0305-49F1-2E02ECFF7CF0}"/>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C08BE810-C53C-755F-DF89-253F29F57927}"/>
              </a:ext>
            </a:extLst>
          </p:cNvPr>
          <p:cNvSpPr>
            <a:spLocks noChangeArrowheads="1"/>
          </p:cNvSpPr>
          <p:nvPr/>
        </p:nvSpPr>
        <p:spPr bwMode="auto">
          <a:xfrm>
            <a:off x="304800" y="3048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347BCC42-3832-9D35-2DD8-4B2816EEC22A}"/>
              </a:ext>
            </a:extLst>
          </p:cNvPr>
          <p:cNvSpPr>
            <a:spLocks noChangeArrowheads="1"/>
          </p:cNvSpPr>
          <p:nvPr/>
        </p:nvSpPr>
        <p:spPr bwMode="auto">
          <a:xfrm>
            <a:off x="457200" y="4572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9C7B7F71-AA4E-1B30-68B8-2C1BA66B3100}"/>
              </a:ext>
            </a:extLst>
          </p:cNvPr>
          <p:cNvSpPr>
            <a:spLocks noChangeArrowheads="1"/>
          </p:cNvSpPr>
          <p:nvPr/>
        </p:nvSpPr>
        <p:spPr bwMode="auto">
          <a:xfrm>
            <a:off x="609600" y="6096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7">
            <a:extLst>
              <a:ext uri="{FF2B5EF4-FFF2-40B4-BE49-F238E27FC236}">
                <a16:creationId xmlns:a16="http://schemas.microsoft.com/office/drawing/2014/main" id="{35506277-BDE9-7E18-2EBD-2DD48646B852}"/>
              </a:ext>
            </a:extLst>
          </p:cNvPr>
          <p:cNvSpPr>
            <a:spLocks noChangeArrowheads="1"/>
          </p:cNvSpPr>
          <p:nvPr/>
        </p:nvSpPr>
        <p:spPr bwMode="auto">
          <a:xfrm>
            <a:off x="762000" y="7620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7B1CB669-2BBE-0CFA-EE5C-F63DC712665D}"/>
              </a:ext>
            </a:extLst>
          </p:cNvPr>
          <p:cNvPicPr>
            <a:picLocks noChangeAspect="1"/>
          </p:cNvPicPr>
          <p:nvPr/>
        </p:nvPicPr>
        <p:blipFill>
          <a:blip r:embed="rId2"/>
          <a:stretch>
            <a:fillRect/>
          </a:stretch>
        </p:blipFill>
        <p:spPr>
          <a:xfrm>
            <a:off x="1497724" y="262758"/>
            <a:ext cx="11020097" cy="7977352"/>
          </a:xfrm>
          <a:prstGeom prst="rect">
            <a:avLst/>
          </a:prstGeom>
        </p:spPr>
      </p:pic>
    </p:spTree>
    <p:extLst>
      <p:ext uri="{BB962C8B-B14F-4D97-AF65-F5344CB8AC3E}">
        <p14:creationId xmlns:p14="http://schemas.microsoft.com/office/powerpoint/2010/main" val="252766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79721"/>
            <a:ext cx="9553694"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Agenda: Unlocking Your Cyber Resilience</a:t>
            </a:r>
            <a:endParaRPr lang="en-US" sz="3550" dirty="0"/>
          </a:p>
        </p:txBody>
      </p:sp>
      <p:sp>
        <p:nvSpPr>
          <p:cNvPr id="3" name="Text 1"/>
          <p:cNvSpPr/>
          <p:nvPr/>
        </p:nvSpPr>
        <p:spPr>
          <a:xfrm>
            <a:off x="793790" y="26003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Noto Serif SC Light" pitchFamily="34" charset="0"/>
                <a:ea typeface="Noto Serif SC Light" pitchFamily="34" charset="-122"/>
                <a:cs typeface="Noto Serif SC Light" pitchFamily="34" charset="-120"/>
              </a:rPr>
              <a:t>01</a:t>
            </a:r>
            <a:endParaRPr lang="en-US" sz="1750" dirty="0"/>
          </a:p>
        </p:txBody>
      </p:sp>
      <p:sp>
        <p:nvSpPr>
          <p:cNvPr id="4" name="Shape 2"/>
          <p:cNvSpPr/>
          <p:nvPr/>
        </p:nvSpPr>
        <p:spPr>
          <a:xfrm>
            <a:off x="793790" y="2955369"/>
            <a:ext cx="4196358" cy="30480"/>
          </a:xfrm>
          <a:prstGeom prst="rect">
            <a:avLst/>
          </a:prstGeom>
          <a:solidFill>
            <a:srgbClr val="006747"/>
          </a:solidFill>
          <a:ln/>
        </p:spPr>
      </p:sp>
      <p:sp>
        <p:nvSpPr>
          <p:cNvPr id="5" name="Text 3"/>
          <p:cNvSpPr/>
          <p:nvPr/>
        </p:nvSpPr>
        <p:spPr>
          <a:xfrm>
            <a:off x="793790" y="3129677"/>
            <a:ext cx="3084790"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The Cyber Landscape</a:t>
            </a:r>
            <a:endParaRPr lang="en-US" sz="2200" dirty="0"/>
          </a:p>
        </p:txBody>
      </p:sp>
      <p:sp>
        <p:nvSpPr>
          <p:cNvPr id="6" name="Text 4"/>
          <p:cNvSpPr/>
          <p:nvPr/>
        </p:nvSpPr>
        <p:spPr>
          <a:xfrm>
            <a:off x="793790" y="362009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Understanding the evolving threat environment.</a:t>
            </a:r>
            <a:endParaRPr lang="en-US" sz="1750" dirty="0"/>
          </a:p>
        </p:txBody>
      </p:sp>
      <p:sp>
        <p:nvSpPr>
          <p:cNvPr id="7" name="Text 5"/>
          <p:cNvSpPr/>
          <p:nvPr/>
        </p:nvSpPr>
        <p:spPr>
          <a:xfrm>
            <a:off x="5216962" y="26003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Noto Serif SC Light" pitchFamily="34" charset="0"/>
                <a:ea typeface="Noto Serif SC Light" pitchFamily="34" charset="-122"/>
                <a:cs typeface="Noto Serif SC Light" pitchFamily="34" charset="-120"/>
              </a:rPr>
              <a:t>02</a:t>
            </a:r>
            <a:endParaRPr lang="en-US" sz="1750" dirty="0"/>
          </a:p>
        </p:txBody>
      </p:sp>
      <p:sp>
        <p:nvSpPr>
          <p:cNvPr id="8" name="Shape 6"/>
          <p:cNvSpPr/>
          <p:nvPr/>
        </p:nvSpPr>
        <p:spPr>
          <a:xfrm>
            <a:off x="5216962" y="2955369"/>
            <a:ext cx="4196358" cy="30480"/>
          </a:xfrm>
          <a:prstGeom prst="rect">
            <a:avLst/>
          </a:prstGeom>
          <a:solidFill>
            <a:srgbClr val="006747"/>
          </a:solidFill>
          <a:ln/>
        </p:spPr>
      </p:sp>
      <p:sp>
        <p:nvSpPr>
          <p:cNvPr id="9" name="Text 7"/>
          <p:cNvSpPr/>
          <p:nvPr/>
        </p:nvSpPr>
        <p:spPr>
          <a:xfrm>
            <a:off x="5216962" y="3129677"/>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Our Solution: A Proactive Approach</a:t>
            </a:r>
            <a:endParaRPr lang="en-US" sz="2200" dirty="0"/>
          </a:p>
        </p:txBody>
      </p:sp>
      <p:sp>
        <p:nvSpPr>
          <p:cNvPr id="10" name="Text 8"/>
          <p:cNvSpPr/>
          <p:nvPr/>
        </p:nvSpPr>
        <p:spPr>
          <a:xfrm>
            <a:off x="5216962" y="397442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How our platform builds a culture of security.</a:t>
            </a:r>
            <a:endParaRPr lang="en-US" sz="1750" dirty="0"/>
          </a:p>
        </p:txBody>
      </p:sp>
      <p:sp>
        <p:nvSpPr>
          <p:cNvPr id="11" name="Text 9"/>
          <p:cNvSpPr/>
          <p:nvPr/>
        </p:nvSpPr>
        <p:spPr>
          <a:xfrm>
            <a:off x="9640133" y="260032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Noto Serif SC Light" pitchFamily="34" charset="0"/>
                <a:ea typeface="Noto Serif SC Light" pitchFamily="34" charset="-122"/>
                <a:cs typeface="Noto Serif SC Light" pitchFamily="34" charset="-120"/>
              </a:rPr>
              <a:t>03</a:t>
            </a:r>
            <a:endParaRPr lang="en-US" sz="1750" dirty="0"/>
          </a:p>
        </p:txBody>
      </p:sp>
      <p:sp>
        <p:nvSpPr>
          <p:cNvPr id="12" name="Shape 10"/>
          <p:cNvSpPr/>
          <p:nvPr/>
        </p:nvSpPr>
        <p:spPr>
          <a:xfrm>
            <a:off x="9640133" y="2955369"/>
            <a:ext cx="4196358" cy="30480"/>
          </a:xfrm>
          <a:prstGeom prst="rect">
            <a:avLst/>
          </a:prstGeom>
          <a:solidFill>
            <a:srgbClr val="006747"/>
          </a:solidFill>
          <a:ln/>
        </p:spPr>
      </p:sp>
      <p:sp>
        <p:nvSpPr>
          <p:cNvPr id="13" name="Text 11"/>
          <p:cNvSpPr/>
          <p:nvPr/>
        </p:nvSpPr>
        <p:spPr>
          <a:xfrm>
            <a:off x="9640133" y="3129677"/>
            <a:ext cx="3953589"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Core Components in Action</a:t>
            </a:r>
            <a:endParaRPr lang="en-US" sz="2200" dirty="0"/>
          </a:p>
        </p:txBody>
      </p:sp>
      <p:sp>
        <p:nvSpPr>
          <p:cNvPr id="14" name="Text 12"/>
          <p:cNvSpPr/>
          <p:nvPr/>
        </p:nvSpPr>
        <p:spPr>
          <a:xfrm>
            <a:off x="9640133" y="3620095"/>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Diving into the code and functionality.</a:t>
            </a:r>
            <a:endParaRPr lang="en-US" sz="1750" dirty="0"/>
          </a:p>
        </p:txBody>
      </p:sp>
      <p:sp>
        <p:nvSpPr>
          <p:cNvPr id="15" name="Text 13"/>
          <p:cNvSpPr/>
          <p:nvPr/>
        </p:nvSpPr>
        <p:spPr>
          <a:xfrm>
            <a:off x="793790" y="50970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Noto Serif SC Light" pitchFamily="34" charset="0"/>
                <a:ea typeface="Noto Serif SC Light" pitchFamily="34" charset="-122"/>
                <a:cs typeface="Noto Serif SC Light" pitchFamily="34" charset="-120"/>
              </a:rPr>
              <a:t>04</a:t>
            </a:r>
            <a:endParaRPr lang="en-US" sz="1750" dirty="0"/>
          </a:p>
        </p:txBody>
      </p:sp>
      <p:sp>
        <p:nvSpPr>
          <p:cNvPr id="16" name="Shape 14"/>
          <p:cNvSpPr/>
          <p:nvPr/>
        </p:nvSpPr>
        <p:spPr>
          <a:xfrm>
            <a:off x="793790" y="5452110"/>
            <a:ext cx="6407944" cy="30480"/>
          </a:xfrm>
          <a:prstGeom prst="rect">
            <a:avLst/>
          </a:prstGeom>
          <a:solidFill>
            <a:srgbClr val="006747"/>
          </a:solidFill>
          <a:ln/>
        </p:spPr>
      </p:sp>
      <p:sp>
        <p:nvSpPr>
          <p:cNvPr id="17" name="Text 15"/>
          <p:cNvSpPr/>
          <p:nvPr/>
        </p:nvSpPr>
        <p:spPr>
          <a:xfrm>
            <a:off x="793790" y="56264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Real-World Impact</a:t>
            </a:r>
            <a:endParaRPr lang="en-US" sz="2200" dirty="0"/>
          </a:p>
        </p:txBody>
      </p:sp>
      <p:sp>
        <p:nvSpPr>
          <p:cNvPr id="18" name="Text 16"/>
          <p:cNvSpPr/>
          <p:nvPr/>
        </p:nvSpPr>
        <p:spPr>
          <a:xfrm>
            <a:off x="793790" y="611683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Benefits and success stories.</a:t>
            </a:r>
            <a:endParaRPr lang="en-US" sz="1750" dirty="0"/>
          </a:p>
        </p:txBody>
      </p:sp>
      <p:sp>
        <p:nvSpPr>
          <p:cNvPr id="19" name="Text 17"/>
          <p:cNvSpPr/>
          <p:nvPr/>
        </p:nvSpPr>
        <p:spPr>
          <a:xfrm>
            <a:off x="7428548" y="509706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Noto Serif SC Light" pitchFamily="34" charset="0"/>
                <a:ea typeface="Noto Serif SC Light" pitchFamily="34" charset="-122"/>
                <a:cs typeface="Noto Serif SC Light" pitchFamily="34" charset="-120"/>
              </a:rPr>
              <a:t>05</a:t>
            </a:r>
            <a:endParaRPr lang="en-US" sz="1750" dirty="0"/>
          </a:p>
        </p:txBody>
      </p:sp>
      <p:sp>
        <p:nvSpPr>
          <p:cNvPr id="20" name="Shape 18"/>
          <p:cNvSpPr/>
          <p:nvPr/>
        </p:nvSpPr>
        <p:spPr>
          <a:xfrm>
            <a:off x="7428548" y="5452110"/>
            <a:ext cx="6407944" cy="30480"/>
          </a:xfrm>
          <a:prstGeom prst="rect">
            <a:avLst/>
          </a:prstGeom>
          <a:solidFill>
            <a:srgbClr val="006747"/>
          </a:solidFill>
          <a:ln/>
        </p:spPr>
      </p:sp>
      <p:sp>
        <p:nvSpPr>
          <p:cNvPr id="21" name="Text 19"/>
          <p:cNvSpPr/>
          <p:nvPr/>
        </p:nvSpPr>
        <p:spPr>
          <a:xfrm>
            <a:off x="7428548" y="5626418"/>
            <a:ext cx="285047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Q&amp;A and Next Steps</a:t>
            </a:r>
            <a:endParaRPr lang="en-US" sz="2200" dirty="0"/>
          </a:p>
        </p:txBody>
      </p:sp>
      <p:sp>
        <p:nvSpPr>
          <p:cNvPr id="22" name="Text 20"/>
          <p:cNvSpPr/>
          <p:nvPr/>
        </p:nvSpPr>
        <p:spPr>
          <a:xfrm>
            <a:off x="7428548" y="611683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Your questions, our answers, and how to get started.</a:t>
            </a:r>
            <a:endParaRPr lang="en-US" sz="1750" dirty="0"/>
          </a:p>
        </p:txBody>
      </p:sp>
      <p:pic>
        <p:nvPicPr>
          <p:cNvPr id="3080" name="Picture 8" descr="Do You Have an Agenda? - TRANSFORM YOUR RELATIONSHIPS, TRANSFORM YOUR LIFE">
            <a:extLst>
              <a:ext uri="{FF2B5EF4-FFF2-40B4-BE49-F238E27FC236}">
                <a16:creationId xmlns:a16="http://schemas.microsoft.com/office/drawing/2014/main" id="{D11528FC-FC63-D215-2C2F-A4DB43EE3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7366" y="6262750"/>
            <a:ext cx="1813034" cy="19363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ree agenda clipart, Download Free agenda clipart png images, Free ClipArts  on Clipart Library">
            <a:extLst>
              <a:ext uri="{FF2B5EF4-FFF2-40B4-BE49-F238E27FC236}">
                <a16:creationId xmlns:a16="http://schemas.microsoft.com/office/drawing/2014/main" id="{2B0498F8-B981-A360-D6BC-98DD48FE8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74986"/>
            <a:ext cx="3084790" cy="1741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9962" y="510659"/>
            <a:ext cx="13330476" cy="928687"/>
          </a:xfrm>
          <a:prstGeom prst="rect">
            <a:avLst/>
          </a:prstGeom>
          <a:noFill/>
          <a:ln/>
        </p:spPr>
        <p:txBody>
          <a:bodyPr wrap="square" lIns="0" tIns="0" rIns="0" bIns="0" rtlCol="0" anchor="t"/>
          <a:lstStyle/>
          <a:p>
            <a:pPr marL="0" indent="0" algn="l">
              <a:lnSpc>
                <a:spcPts val="3650"/>
              </a:lnSpc>
              <a:buNone/>
            </a:pPr>
            <a:r>
              <a:rPr lang="en-US" sz="2900" b="1" dirty="0">
                <a:solidFill>
                  <a:srgbClr val="006747"/>
                </a:solidFill>
                <a:latin typeface="Noto Serif SC Bold" pitchFamily="34" charset="0"/>
                <a:ea typeface="Noto Serif SC Bold" pitchFamily="34" charset="-122"/>
                <a:cs typeface="Noto Serif SC Bold" pitchFamily="34" charset="-120"/>
              </a:rPr>
              <a:t>The Growing Threat: Why Cybersecurity Awareness Matters Now More Than Ever</a:t>
            </a:r>
            <a:endParaRPr lang="en-US" sz="2900" dirty="0"/>
          </a:p>
        </p:txBody>
      </p:sp>
      <p:sp>
        <p:nvSpPr>
          <p:cNvPr id="3" name="Text 1"/>
          <p:cNvSpPr/>
          <p:nvPr/>
        </p:nvSpPr>
        <p:spPr>
          <a:xfrm>
            <a:off x="642343" y="1710809"/>
            <a:ext cx="6438781" cy="1188720"/>
          </a:xfrm>
          <a:prstGeom prst="rect">
            <a:avLst/>
          </a:prstGeom>
          <a:noFill/>
          <a:ln/>
        </p:spPr>
        <p:txBody>
          <a:bodyPr wrap="square" lIns="0" tIns="0" rIns="0" bIns="0" rtlCol="0" anchor="t"/>
          <a:lstStyle/>
          <a:p>
            <a:pPr marL="0" indent="0" algn="l">
              <a:lnSpc>
                <a:spcPts val="2300"/>
              </a:lnSpc>
              <a:buNone/>
            </a:pPr>
            <a:r>
              <a:rPr lang="en-US" sz="2000" dirty="0">
                <a:solidFill>
                  <a:schemeClr val="tx1">
                    <a:lumMod val="75000"/>
                    <a:lumOff val="25000"/>
                  </a:schemeClr>
                </a:solidFill>
                <a:latin typeface="Geist" pitchFamily="34" charset="0"/>
                <a:ea typeface="Geist" pitchFamily="34" charset="-122"/>
                <a:cs typeface="Geist" pitchFamily="34" charset="-120"/>
              </a:rPr>
              <a:t>Cyberattacks are increasing in sophistication and frequency, targeting organisations of all sizes. Human error remains a leading cause of security breaches, often exploited through phishing, social engineering, and weak credential management</a:t>
            </a:r>
            <a:r>
              <a:rPr lang="en-US" sz="2400" dirty="0">
                <a:solidFill>
                  <a:schemeClr val="tx1">
                    <a:lumMod val="75000"/>
                    <a:lumOff val="25000"/>
                  </a:schemeClr>
                </a:solidFill>
                <a:latin typeface="Geist" pitchFamily="34" charset="0"/>
                <a:ea typeface="Geist" pitchFamily="34" charset="-122"/>
                <a:cs typeface="Geist" pitchFamily="34" charset="-120"/>
              </a:rPr>
              <a:t>.</a:t>
            </a:r>
            <a:endParaRPr lang="en-US" sz="2400" dirty="0">
              <a:solidFill>
                <a:schemeClr val="tx1">
                  <a:lumMod val="75000"/>
                  <a:lumOff val="25000"/>
                </a:schemeClr>
              </a:solidFill>
            </a:endParaRPr>
          </a:p>
        </p:txBody>
      </p:sp>
      <p:sp>
        <p:nvSpPr>
          <p:cNvPr id="4" name="Text 2"/>
          <p:cNvSpPr/>
          <p:nvPr/>
        </p:nvSpPr>
        <p:spPr>
          <a:xfrm>
            <a:off x="649962" y="3830241"/>
            <a:ext cx="6438781"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Geist" pitchFamily="34" charset="0"/>
                <a:ea typeface="Geist" pitchFamily="34" charset="-122"/>
                <a:cs typeface="Geist" pitchFamily="34" charset="-120"/>
              </a:rPr>
              <a:t>95% of cyberattacks involve human error.</a:t>
            </a:r>
            <a:endParaRPr lang="en-US" sz="1450" dirty="0"/>
          </a:p>
        </p:txBody>
      </p:sp>
      <p:sp>
        <p:nvSpPr>
          <p:cNvPr id="5" name="Text 3"/>
          <p:cNvSpPr/>
          <p:nvPr/>
        </p:nvSpPr>
        <p:spPr>
          <a:xfrm>
            <a:off x="649962" y="3533061"/>
            <a:ext cx="6438781"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Geist" pitchFamily="34" charset="0"/>
                <a:ea typeface="Geist" pitchFamily="34" charset="-122"/>
                <a:cs typeface="Geist" pitchFamily="34" charset="-120"/>
              </a:rPr>
              <a:t>Phishing attempts increased by 61% last year.</a:t>
            </a:r>
            <a:endParaRPr lang="en-US" sz="1450" dirty="0"/>
          </a:p>
        </p:txBody>
      </p:sp>
      <p:sp>
        <p:nvSpPr>
          <p:cNvPr id="6" name="Text 4"/>
          <p:cNvSpPr/>
          <p:nvPr/>
        </p:nvSpPr>
        <p:spPr>
          <a:xfrm>
            <a:off x="642342" y="4127421"/>
            <a:ext cx="6438781"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Geist" pitchFamily="34" charset="0"/>
                <a:ea typeface="Geist" pitchFamily="34" charset="-122"/>
                <a:cs typeface="Geist" pitchFamily="34" charset="-120"/>
              </a:rPr>
              <a:t>The average cost of a data breach is £3.3 million.</a:t>
            </a:r>
            <a:endParaRPr lang="en-US" sz="1450" dirty="0"/>
          </a:p>
        </p:txBody>
      </p:sp>
      <p:pic>
        <p:nvPicPr>
          <p:cNvPr id="7" name="Image 0" descr="preencoded.png"/>
          <p:cNvPicPr>
            <a:picLocks noChangeAspect="1"/>
          </p:cNvPicPr>
          <p:nvPr/>
        </p:nvPicPr>
        <p:blipFill>
          <a:blip r:embed="rId3"/>
          <a:stretch>
            <a:fillRect/>
          </a:stretch>
        </p:blipFill>
        <p:spPr>
          <a:xfrm>
            <a:off x="7549277" y="1857019"/>
            <a:ext cx="7081123" cy="63725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9373"/>
            <a:ext cx="130428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Introducing 'SecureWork': Our Proactive Defence Platform</a:t>
            </a:r>
            <a:endParaRPr lang="en-US" sz="3550" dirty="0"/>
          </a:p>
        </p:txBody>
      </p:sp>
      <p:sp>
        <p:nvSpPr>
          <p:cNvPr id="3" name="Text 1"/>
          <p:cNvSpPr/>
          <p:nvPr/>
        </p:nvSpPr>
        <p:spPr>
          <a:xfrm>
            <a:off x="793790" y="228695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SecureWork is designed to transform your IT professionals from potential vulnerabilities into your strongest defence line. We combine engaging training modules with real-world simulation to foster a security-first mindset.</a:t>
            </a:r>
            <a:endParaRPr lang="en-US" sz="1750" dirty="0"/>
          </a:p>
        </p:txBody>
      </p:sp>
      <p:sp>
        <p:nvSpPr>
          <p:cNvPr id="4" name="Shape 2"/>
          <p:cNvSpPr/>
          <p:nvPr/>
        </p:nvSpPr>
        <p:spPr>
          <a:xfrm>
            <a:off x="793790" y="3608070"/>
            <a:ext cx="6407944" cy="1677591"/>
          </a:xfrm>
          <a:prstGeom prst="roundRect">
            <a:avLst>
              <a:gd name="adj" fmla="val 8721"/>
            </a:avLst>
          </a:prstGeom>
          <a:solidFill>
            <a:srgbClr val="E5F9F2">
              <a:alpha val="95000"/>
            </a:srgbClr>
          </a:solidFill>
          <a:ln/>
        </p:spPr>
      </p:sp>
      <p:sp>
        <p:nvSpPr>
          <p:cNvPr id="5" name="Shape 3"/>
          <p:cNvSpPr/>
          <p:nvPr/>
        </p:nvSpPr>
        <p:spPr>
          <a:xfrm>
            <a:off x="793790" y="3577590"/>
            <a:ext cx="6407944" cy="121920"/>
          </a:xfrm>
          <a:prstGeom prst="roundRect">
            <a:avLst>
              <a:gd name="adj" fmla="val 167442"/>
            </a:avLst>
          </a:prstGeom>
          <a:solidFill>
            <a:srgbClr val="006747"/>
          </a:solidFill>
          <a:ln/>
        </p:spPr>
      </p:sp>
      <p:sp>
        <p:nvSpPr>
          <p:cNvPr id="6" name="Shape 4"/>
          <p:cNvSpPr/>
          <p:nvPr/>
        </p:nvSpPr>
        <p:spPr>
          <a:xfrm>
            <a:off x="3657540" y="3267908"/>
            <a:ext cx="680442" cy="680442"/>
          </a:xfrm>
          <a:prstGeom prst="roundRect">
            <a:avLst>
              <a:gd name="adj" fmla="val 134383"/>
            </a:avLst>
          </a:prstGeom>
          <a:solidFill>
            <a:srgbClr val="006747"/>
          </a:solidFill>
          <a:ln/>
        </p:spPr>
      </p:sp>
      <p:pic>
        <p:nvPicPr>
          <p:cNvPr id="7" name="Image 0" descr="preencoded.png"/>
          <p:cNvPicPr>
            <a:picLocks noChangeAspect="1"/>
          </p:cNvPicPr>
          <p:nvPr/>
        </p:nvPicPr>
        <p:blipFill>
          <a:blip r:embed="rId3"/>
          <a:stretch>
            <a:fillRect/>
          </a:stretch>
        </p:blipFill>
        <p:spPr>
          <a:xfrm>
            <a:off x="3861614" y="3438049"/>
            <a:ext cx="272177" cy="340162"/>
          </a:xfrm>
          <a:prstGeom prst="rect">
            <a:avLst/>
          </a:prstGeom>
        </p:spPr>
      </p:pic>
      <p:sp>
        <p:nvSpPr>
          <p:cNvPr id="8" name="Text 5"/>
          <p:cNvSpPr/>
          <p:nvPr/>
        </p:nvSpPr>
        <p:spPr>
          <a:xfrm>
            <a:off x="1051084" y="4175046"/>
            <a:ext cx="3560921"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Comprehensive Training</a:t>
            </a:r>
            <a:endParaRPr lang="en-US" sz="2200" dirty="0"/>
          </a:p>
        </p:txBody>
      </p:sp>
      <p:sp>
        <p:nvSpPr>
          <p:cNvPr id="9" name="Text 6"/>
          <p:cNvSpPr/>
          <p:nvPr/>
        </p:nvSpPr>
        <p:spPr>
          <a:xfrm>
            <a:off x="1051084" y="4665464"/>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Role-specific modules covering a range of cyber threats.</a:t>
            </a:r>
            <a:endParaRPr lang="en-US" sz="1750" dirty="0"/>
          </a:p>
        </p:txBody>
      </p:sp>
      <p:sp>
        <p:nvSpPr>
          <p:cNvPr id="10" name="Shape 7"/>
          <p:cNvSpPr/>
          <p:nvPr/>
        </p:nvSpPr>
        <p:spPr>
          <a:xfrm>
            <a:off x="7428548" y="3608070"/>
            <a:ext cx="6408063" cy="1677591"/>
          </a:xfrm>
          <a:prstGeom prst="roundRect">
            <a:avLst>
              <a:gd name="adj" fmla="val 8721"/>
            </a:avLst>
          </a:prstGeom>
          <a:solidFill>
            <a:srgbClr val="E5F9F2">
              <a:alpha val="95000"/>
            </a:srgbClr>
          </a:solidFill>
          <a:ln/>
        </p:spPr>
      </p:sp>
      <p:sp>
        <p:nvSpPr>
          <p:cNvPr id="11" name="Shape 8"/>
          <p:cNvSpPr/>
          <p:nvPr/>
        </p:nvSpPr>
        <p:spPr>
          <a:xfrm>
            <a:off x="7428548" y="3577590"/>
            <a:ext cx="6408063" cy="121920"/>
          </a:xfrm>
          <a:prstGeom prst="roundRect">
            <a:avLst>
              <a:gd name="adj" fmla="val 167442"/>
            </a:avLst>
          </a:prstGeom>
          <a:solidFill>
            <a:srgbClr val="006747"/>
          </a:solidFill>
          <a:ln/>
        </p:spPr>
      </p:sp>
      <p:sp>
        <p:nvSpPr>
          <p:cNvPr id="12" name="Shape 9"/>
          <p:cNvSpPr/>
          <p:nvPr/>
        </p:nvSpPr>
        <p:spPr>
          <a:xfrm>
            <a:off x="10292298" y="3267908"/>
            <a:ext cx="680442" cy="680442"/>
          </a:xfrm>
          <a:prstGeom prst="roundRect">
            <a:avLst>
              <a:gd name="adj" fmla="val 134383"/>
            </a:avLst>
          </a:prstGeom>
          <a:solidFill>
            <a:srgbClr val="006747"/>
          </a:solidFill>
          <a:ln/>
        </p:spPr>
      </p:sp>
      <p:pic>
        <p:nvPicPr>
          <p:cNvPr id="13" name="Image 1" descr="preencoded.png"/>
          <p:cNvPicPr>
            <a:picLocks noChangeAspect="1"/>
          </p:cNvPicPr>
          <p:nvPr/>
        </p:nvPicPr>
        <p:blipFill>
          <a:blip r:embed="rId4"/>
          <a:stretch>
            <a:fillRect/>
          </a:stretch>
        </p:blipFill>
        <p:spPr>
          <a:xfrm>
            <a:off x="10496371" y="3438049"/>
            <a:ext cx="272177" cy="340162"/>
          </a:xfrm>
          <a:prstGeom prst="rect">
            <a:avLst/>
          </a:prstGeom>
        </p:spPr>
      </p:pic>
      <p:sp>
        <p:nvSpPr>
          <p:cNvPr id="14" name="Text 10"/>
          <p:cNvSpPr/>
          <p:nvPr/>
        </p:nvSpPr>
        <p:spPr>
          <a:xfrm>
            <a:off x="7685842" y="4175046"/>
            <a:ext cx="4393406"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Realistic Phishing Simulations</a:t>
            </a:r>
            <a:endParaRPr lang="en-US" sz="2200" dirty="0"/>
          </a:p>
        </p:txBody>
      </p:sp>
      <p:sp>
        <p:nvSpPr>
          <p:cNvPr id="15" name="Text 11"/>
          <p:cNvSpPr/>
          <p:nvPr/>
        </p:nvSpPr>
        <p:spPr>
          <a:xfrm>
            <a:off x="7685842" y="4665464"/>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Test and improve your team's ability to detect threats.</a:t>
            </a:r>
            <a:endParaRPr lang="en-US" sz="1750" dirty="0"/>
          </a:p>
        </p:txBody>
      </p:sp>
      <p:sp>
        <p:nvSpPr>
          <p:cNvPr id="16" name="Shape 12"/>
          <p:cNvSpPr/>
          <p:nvPr/>
        </p:nvSpPr>
        <p:spPr>
          <a:xfrm>
            <a:off x="793790" y="5852636"/>
            <a:ext cx="6407944" cy="1677591"/>
          </a:xfrm>
          <a:prstGeom prst="roundRect">
            <a:avLst>
              <a:gd name="adj" fmla="val 8721"/>
            </a:avLst>
          </a:prstGeom>
          <a:solidFill>
            <a:srgbClr val="E5F9F2">
              <a:alpha val="95000"/>
            </a:srgbClr>
          </a:solidFill>
          <a:ln/>
        </p:spPr>
      </p:sp>
      <p:sp>
        <p:nvSpPr>
          <p:cNvPr id="17" name="Shape 13"/>
          <p:cNvSpPr/>
          <p:nvPr/>
        </p:nvSpPr>
        <p:spPr>
          <a:xfrm>
            <a:off x="793790" y="5822156"/>
            <a:ext cx="6407944" cy="121920"/>
          </a:xfrm>
          <a:prstGeom prst="roundRect">
            <a:avLst>
              <a:gd name="adj" fmla="val 167442"/>
            </a:avLst>
          </a:prstGeom>
          <a:solidFill>
            <a:srgbClr val="006747"/>
          </a:solidFill>
          <a:ln/>
        </p:spPr>
      </p:sp>
      <p:sp>
        <p:nvSpPr>
          <p:cNvPr id="18" name="Shape 14"/>
          <p:cNvSpPr/>
          <p:nvPr/>
        </p:nvSpPr>
        <p:spPr>
          <a:xfrm>
            <a:off x="3657540" y="5512475"/>
            <a:ext cx="680442" cy="680442"/>
          </a:xfrm>
          <a:prstGeom prst="roundRect">
            <a:avLst>
              <a:gd name="adj" fmla="val 134383"/>
            </a:avLst>
          </a:prstGeom>
          <a:solidFill>
            <a:srgbClr val="006747"/>
          </a:solidFill>
          <a:ln/>
        </p:spPr>
      </p:sp>
      <p:pic>
        <p:nvPicPr>
          <p:cNvPr id="19" name="Image 2" descr="preencoded.png"/>
          <p:cNvPicPr>
            <a:picLocks noChangeAspect="1"/>
          </p:cNvPicPr>
          <p:nvPr/>
        </p:nvPicPr>
        <p:blipFill>
          <a:blip r:embed="rId5"/>
          <a:stretch>
            <a:fillRect/>
          </a:stretch>
        </p:blipFill>
        <p:spPr>
          <a:xfrm>
            <a:off x="3861614" y="5682615"/>
            <a:ext cx="272177" cy="340162"/>
          </a:xfrm>
          <a:prstGeom prst="rect">
            <a:avLst/>
          </a:prstGeom>
        </p:spPr>
      </p:pic>
      <p:sp>
        <p:nvSpPr>
          <p:cNvPr id="20" name="Text 15"/>
          <p:cNvSpPr/>
          <p:nvPr/>
        </p:nvSpPr>
        <p:spPr>
          <a:xfrm>
            <a:off x="1051084" y="6419612"/>
            <a:ext cx="2977991"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Actionable Analytics</a:t>
            </a:r>
            <a:endParaRPr lang="en-US" sz="2200" dirty="0"/>
          </a:p>
        </p:txBody>
      </p:sp>
      <p:sp>
        <p:nvSpPr>
          <p:cNvPr id="21" name="Text 16"/>
          <p:cNvSpPr/>
          <p:nvPr/>
        </p:nvSpPr>
        <p:spPr>
          <a:xfrm>
            <a:off x="1051084" y="6910030"/>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Track progress and identify areas for improvement.</a:t>
            </a:r>
            <a:endParaRPr lang="en-US" sz="1750" dirty="0"/>
          </a:p>
        </p:txBody>
      </p:sp>
      <p:sp>
        <p:nvSpPr>
          <p:cNvPr id="22" name="Shape 17"/>
          <p:cNvSpPr/>
          <p:nvPr/>
        </p:nvSpPr>
        <p:spPr>
          <a:xfrm>
            <a:off x="7428548" y="5852636"/>
            <a:ext cx="6408063" cy="1677591"/>
          </a:xfrm>
          <a:prstGeom prst="roundRect">
            <a:avLst>
              <a:gd name="adj" fmla="val 8721"/>
            </a:avLst>
          </a:prstGeom>
          <a:solidFill>
            <a:srgbClr val="E5F9F2">
              <a:alpha val="95000"/>
            </a:srgbClr>
          </a:solidFill>
          <a:ln/>
        </p:spPr>
      </p:sp>
      <p:sp>
        <p:nvSpPr>
          <p:cNvPr id="23" name="Shape 18"/>
          <p:cNvSpPr/>
          <p:nvPr/>
        </p:nvSpPr>
        <p:spPr>
          <a:xfrm>
            <a:off x="7428548" y="5822156"/>
            <a:ext cx="6408063" cy="121920"/>
          </a:xfrm>
          <a:prstGeom prst="roundRect">
            <a:avLst>
              <a:gd name="adj" fmla="val 167442"/>
            </a:avLst>
          </a:prstGeom>
          <a:solidFill>
            <a:srgbClr val="006747"/>
          </a:solidFill>
          <a:ln/>
        </p:spPr>
      </p:sp>
      <p:sp>
        <p:nvSpPr>
          <p:cNvPr id="24" name="Shape 19"/>
          <p:cNvSpPr/>
          <p:nvPr/>
        </p:nvSpPr>
        <p:spPr>
          <a:xfrm>
            <a:off x="10292298" y="5512475"/>
            <a:ext cx="680442" cy="680442"/>
          </a:xfrm>
          <a:prstGeom prst="roundRect">
            <a:avLst>
              <a:gd name="adj" fmla="val 134383"/>
            </a:avLst>
          </a:prstGeom>
          <a:solidFill>
            <a:srgbClr val="006747"/>
          </a:solidFill>
          <a:ln/>
        </p:spPr>
      </p:sp>
      <p:pic>
        <p:nvPicPr>
          <p:cNvPr id="25" name="Image 3" descr="preencoded.png"/>
          <p:cNvPicPr>
            <a:picLocks noChangeAspect="1"/>
          </p:cNvPicPr>
          <p:nvPr/>
        </p:nvPicPr>
        <p:blipFill>
          <a:blip r:embed="rId6"/>
          <a:stretch>
            <a:fillRect/>
          </a:stretch>
        </p:blipFill>
        <p:spPr>
          <a:xfrm>
            <a:off x="10496371" y="5682615"/>
            <a:ext cx="272177" cy="340162"/>
          </a:xfrm>
          <a:prstGeom prst="rect">
            <a:avLst/>
          </a:prstGeom>
        </p:spPr>
      </p:pic>
      <p:sp>
        <p:nvSpPr>
          <p:cNvPr id="26" name="Text 20"/>
          <p:cNvSpPr/>
          <p:nvPr/>
        </p:nvSpPr>
        <p:spPr>
          <a:xfrm>
            <a:off x="7685842" y="6419612"/>
            <a:ext cx="3001447"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Empowering Culture</a:t>
            </a:r>
            <a:endParaRPr lang="en-US" sz="2200" dirty="0"/>
          </a:p>
        </p:txBody>
      </p:sp>
      <p:sp>
        <p:nvSpPr>
          <p:cNvPr id="27" name="Text 21"/>
          <p:cNvSpPr/>
          <p:nvPr/>
        </p:nvSpPr>
        <p:spPr>
          <a:xfrm>
            <a:off x="7685842" y="6910030"/>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Build a proactive and vigilant security culture.</a:t>
            </a:r>
            <a:endParaRPr lang="en-US" sz="1750" dirty="0"/>
          </a:p>
        </p:txBody>
      </p:sp>
      <p:pic>
        <p:nvPicPr>
          <p:cNvPr id="4098" name="Picture 2" descr="Unleashing the Potential of Web Analytics: Gaining Insights, Enhancing  Performance, and Driving Success | Guidelines for Indian Government  Websites and apps (GIGW) | India">
            <a:extLst>
              <a:ext uri="{FF2B5EF4-FFF2-40B4-BE49-F238E27FC236}">
                <a16:creationId xmlns:a16="http://schemas.microsoft.com/office/drawing/2014/main" id="{FE605D8D-B306-973D-2A53-020C65AE9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3503" y="6805822"/>
            <a:ext cx="1788922" cy="1318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cognize and avoid phishing scams">
            <a:extLst>
              <a:ext uri="{FF2B5EF4-FFF2-40B4-BE49-F238E27FC236}">
                <a16:creationId xmlns:a16="http://schemas.microsoft.com/office/drawing/2014/main" id="{1FDEB450-FB4D-6315-023E-B69E202FCF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7336546"/>
            <a:ext cx="1788921" cy="787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8995" y="415647"/>
            <a:ext cx="6745010" cy="377785"/>
          </a:xfrm>
          <a:prstGeom prst="rect">
            <a:avLst/>
          </a:prstGeom>
          <a:noFill/>
          <a:ln/>
        </p:spPr>
        <p:txBody>
          <a:bodyPr wrap="none" lIns="0" tIns="0" rIns="0" bIns="0" rtlCol="0" anchor="t"/>
          <a:lstStyle/>
          <a:p>
            <a:pPr marL="0" indent="0" algn="l">
              <a:lnSpc>
                <a:spcPts val="2950"/>
              </a:lnSpc>
              <a:buNone/>
            </a:pPr>
            <a:r>
              <a:rPr lang="en-US" sz="2350" b="1" dirty="0">
                <a:solidFill>
                  <a:srgbClr val="006747"/>
                </a:solidFill>
                <a:latin typeface="Noto Serif SC Bold" pitchFamily="34" charset="0"/>
                <a:ea typeface="Noto Serif SC Bold" pitchFamily="34" charset="-122"/>
                <a:cs typeface="Noto Serif SC Bold" pitchFamily="34" charset="-120"/>
              </a:rPr>
              <a:t>The Core: Frontend Architecture (Index.tsx)</a:t>
            </a:r>
            <a:endParaRPr lang="en-US" sz="2350" dirty="0"/>
          </a:p>
        </p:txBody>
      </p:sp>
      <p:sp>
        <p:nvSpPr>
          <p:cNvPr id="3" name="Shape 1"/>
          <p:cNvSpPr/>
          <p:nvPr/>
        </p:nvSpPr>
        <p:spPr>
          <a:xfrm>
            <a:off x="528995" y="1133475"/>
            <a:ext cx="7995999" cy="6517005"/>
          </a:xfrm>
          <a:prstGeom prst="roundRect">
            <a:avLst>
              <a:gd name="adj" fmla="val 2088"/>
            </a:avLst>
          </a:prstGeom>
          <a:solidFill>
            <a:srgbClr val="D8ECE5"/>
          </a:solidFill>
          <a:ln/>
        </p:spPr>
      </p:sp>
      <p:sp>
        <p:nvSpPr>
          <p:cNvPr id="4" name="Shape 2"/>
          <p:cNvSpPr/>
          <p:nvPr/>
        </p:nvSpPr>
        <p:spPr>
          <a:xfrm>
            <a:off x="521494" y="1133475"/>
            <a:ext cx="8011001" cy="6517005"/>
          </a:xfrm>
          <a:prstGeom prst="roundRect">
            <a:avLst>
              <a:gd name="adj" fmla="val 348"/>
            </a:avLst>
          </a:prstGeom>
          <a:solidFill>
            <a:srgbClr val="D8ECE5"/>
          </a:solidFill>
          <a:ln/>
        </p:spPr>
      </p:sp>
      <p:sp>
        <p:nvSpPr>
          <p:cNvPr id="5" name="Text 3"/>
          <p:cNvSpPr/>
          <p:nvPr/>
        </p:nvSpPr>
        <p:spPr>
          <a:xfrm>
            <a:off x="672584" y="1246823"/>
            <a:ext cx="7708821" cy="6290310"/>
          </a:xfrm>
          <a:prstGeom prst="rect">
            <a:avLst/>
          </a:prstGeom>
          <a:noFill/>
          <a:ln/>
        </p:spPr>
        <p:txBody>
          <a:bodyPr wrap="square" lIns="0" tIns="0" rIns="0" bIns="0" rtlCol="0" anchor="t"/>
          <a:lstStyle/>
          <a:p>
            <a:pPr marL="0" indent="0" algn="l">
              <a:lnSpc>
                <a:spcPts val="1900"/>
              </a:lnSpc>
              <a:buNone/>
            </a:pPr>
            <a:r>
              <a:rPr lang="en-US" sz="2000" dirty="0">
                <a:highlight>
                  <a:srgbClr val="D8ECE5"/>
                </a:highlight>
                <a:latin typeface="Consolas" pitchFamily="34" charset="0"/>
                <a:ea typeface="Consolas" pitchFamily="34" charset="-122"/>
                <a:cs typeface="Consolas" pitchFamily="34" charset="-120"/>
              </a:rPr>
              <a:t>const Index = () =&gt; {  const [currentUser, setCurrentUserState] = useState(null);  const [currentPage, setCurrentPage] = useState('home');  const [selectedModule, setSelectedModule] = useState(null);  const [phishingToken, setPhishingToken] = useState('');  useEffect(() =&gt; {    initializeData();    const user = getCurrentUser();    if (user) {      setCurrentUserState(user);      setCurrentPage('dashboard');    }  }, []);  // ... (handlers and renderCurrentPage function)  return (    &lt;&gt;      {showNavigation &amp;&amp; (&lt;Navigation user={currentUser} onLogout={handleLogout} onNavigate={setCurrentPage} /&gt;)}      {renderCurrentPage()}    &lt;/&gt;  );};</a:t>
            </a:r>
            <a:endParaRPr lang="en-US" sz="2000" dirty="0"/>
          </a:p>
        </p:txBody>
      </p:sp>
      <p:sp>
        <p:nvSpPr>
          <p:cNvPr id="6" name="Text 4"/>
          <p:cNvSpPr/>
          <p:nvPr/>
        </p:nvSpPr>
        <p:spPr>
          <a:xfrm>
            <a:off x="8901232" y="1099423"/>
            <a:ext cx="5207794" cy="733425"/>
          </a:xfrm>
          <a:prstGeom prst="rect">
            <a:avLst/>
          </a:prstGeom>
          <a:noFill/>
          <a:ln/>
        </p:spPr>
        <p:txBody>
          <a:bodyPr wrap="square" lIns="0" tIns="0" rIns="0" bIns="0" rtlCol="0" anchor="t"/>
          <a:lstStyle/>
          <a:p>
            <a:pPr marL="0" indent="0" algn="l">
              <a:lnSpc>
                <a:spcPts val="1900"/>
              </a:lnSpc>
              <a:buNone/>
            </a:pPr>
            <a:r>
              <a:rPr lang="en-US" sz="2000" dirty="0">
                <a:latin typeface="Geist" pitchFamily="34" charset="0"/>
                <a:ea typeface="Geist" pitchFamily="34" charset="-122"/>
                <a:cs typeface="Geist" pitchFamily="34" charset="-120"/>
              </a:rPr>
              <a:t>The </a:t>
            </a:r>
            <a:r>
              <a:rPr lang="en-US" sz="2000" dirty="0">
                <a:highlight>
                  <a:srgbClr val="D8ECE5"/>
                </a:highlight>
                <a:latin typeface="Consolas" pitchFamily="34" charset="0"/>
                <a:ea typeface="Consolas" pitchFamily="34" charset="-122"/>
                <a:cs typeface="Consolas" pitchFamily="34" charset="-120"/>
              </a:rPr>
              <a:t>Index.tsx</a:t>
            </a:r>
            <a:r>
              <a:rPr lang="en-US" sz="2000" dirty="0">
                <a:latin typeface="Geist" pitchFamily="34" charset="0"/>
                <a:ea typeface="Geist" pitchFamily="34" charset="-122"/>
                <a:cs typeface="Geist" pitchFamily="34" charset="-120"/>
              </a:rPr>
              <a:t> component is the heart of our application's frontend. It manages the global state for user authentication, current page navigation, and selected training modules.</a:t>
            </a:r>
            <a:endParaRPr lang="en-US" sz="2000" dirty="0"/>
          </a:p>
        </p:txBody>
      </p:sp>
      <p:sp>
        <p:nvSpPr>
          <p:cNvPr id="7" name="Text 5"/>
          <p:cNvSpPr/>
          <p:nvPr/>
        </p:nvSpPr>
        <p:spPr>
          <a:xfrm>
            <a:off x="8893611" y="2388393"/>
            <a:ext cx="5207794" cy="491490"/>
          </a:xfrm>
          <a:prstGeom prst="rect">
            <a:avLst/>
          </a:prstGeom>
          <a:noFill/>
          <a:ln/>
        </p:spPr>
        <p:txBody>
          <a:bodyPr wrap="square" lIns="0" tIns="0" rIns="0" bIns="0" rtlCol="0" anchor="t"/>
          <a:lstStyle/>
          <a:p>
            <a:pPr marL="342900" indent="-342900" algn="l">
              <a:lnSpc>
                <a:spcPts val="1900"/>
              </a:lnSpc>
              <a:buSzPct val="100000"/>
              <a:buChar char="•"/>
            </a:pPr>
            <a:r>
              <a:rPr lang="en-US" b="1" dirty="0">
                <a:solidFill>
                  <a:srgbClr val="4B4A4A"/>
                </a:solidFill>
                <a:latin typeface="Geist" pitchFamily="34" charset="0"/>
                <a:ea typeface="Geist" pitchFamily="34" charset="-122"/>
                <a:cs typeface="Geist" pitchFamily="34" charset="-120"/>
              </a:rPr>
              <a:t>Dynamic Page Rendering:</a:t>
            </a:r>
            <a:r>
              <a:rPr lang="en-US" dirty="0">
                <a:solidFill>
                  <a:srgbClr val="4B4A4A"/>
                </a:solidFill>
                <a:latin typeface="Geist" pitchFamily="34" charset="0"/>
                <a:ea typeface="Geist" pitchFamily="34" charset="-122"/>
                <a:cs typeface="Geist" pitchFamily="34" charset="-120"/>
              </a:rPr>
              <a:t> Utilises a </a:t>
            </a:r>
            <a:r>
              <a:rPr lang="en-US" dirty="0">
                <a:solidFill>
                  <a:srgbClr val="4B4A4A"/>
                </a:solidFill>
                <a:highlight>
                  <a:srgbClr val="D8ECE5"/>
                </a:highlight>
                <a:latin typeface="Consolas" pitchFamily="34" charset="0"/>
                <a:ea typeface="Consolas" pitchFamily="34" charset="-122"/>
                <a:cs typeface="Consolas" pitchFamily="34" charset="-120"/>
              </a:rPr>
              <a:t>currentPage</a:t>
            </a:r>
            <a:r>
              <a:rPr lang="en-US" dirty="0">
                <a:solidFill>
                  <a:srgbClr val="4B4A4A"/>
                </a:solidFill>
                <a:latin typeface="Geist" pitchFamily="34" charset="0"/>
                <a:ea typeface="Geist" pitchFamily="34" charset="-122"/>
                <a:cs typeface="Geist" pitchFamily="34" charset="-120"/>
              </a:rPr>
              <a:t> state to conditionally render different views, providing a seamless user experience.</a:t>
            </a:r>
            <a:endParaRPr lang="en-US" dirty="0"/>
          </a:p>
        </p:txBody>
      </p:sp>
      <p:sp>
        <p:nvSpPr>
          <p:cNvPr id="8" name="Text 6"/>
          <p:cNvSpPr/>
          <p:nvPr/>
        </p:nvSpPr>
        <p:spPr>
          <a:xfrm>
            <a:off x="8893611" y="4983003"/>
            <a:ext cx="5207794" cy="733425"/>
          </a:xfrm>
          <a:prstGeom prst="rect">
            <a:avLst/>
          </a:prstGeom>
          <a:noFill/>
          <a:ln/>
        </p:spPr>
        <p:txBody>
          <a:bodyPr wrap="square" lIns="0" tIns="0" rIns="0" bIns="0" rtlCol="0" anchor="t"/>
          <a:lstStyle/>
          <a:p>
            <a:pPr marL="342900" indent="-342900" algn="l">
              <a:lnSpc>
                <a:spcPts val="1900"/>
              </a:lnSpc>
              <a:buSzPct val="100000"/>
              <a:buChar char="•"/>
            </a:pPr>
            <a:r>
              <a:rPr lang="en-US" b="1" dirty="0">
                <a:solidFill>
                  <a:srgbClr val="4B4A4A"/>
                </a:solidFill>
                <a:latin typeface="Geist" pitchFamily="34" charset="0"/>
                <a:ea typeface="Geist" pitchFamily="34" charset="-122"/>
                <a:cs typeface="Geist" pitchFamily="34" charset="-120"/>
              </a:rPr>
              <a:t>User Session Management:</a:t>
            </a:r>
            <a:r>
              <a:rPr lang="en-US" dirty="0">
                <a:solidFill>
                  <a:srgbClr val="4B4A4A"/>
                </a:solidFill>
                <a:latin typeface="Geist" pitchFamily="34" charset="0"/>
                <a:ea typeface="Geist" pitchFamily="34" charset="-122"/>
                <a:cs typeface="Geist" pitchFamily="34" charset="-120"/>
              </a:rPr>
              <a:t> Employs </a:t>
            </a:r>
            <a:r>
              <a:rPr lang="en-US" dirty="0">
                <a:solidFill>
                  <a:srgbClr val="4B4A4A"/>
                </a:solidFill>
                <a:highlight>
                  <a:srgbClr val="D8ECE5"/>
                </a:highlight>
                <a:latin typeface="Consolas" pitchFamily="34" charset="0"/>
                <a:ea typeface="Consolas" pitchFamily="34" charset="-122"/>
                <a:cs typeface="Consolas" pitchFamily="34" charset="-120"/>
              </a:rPr>
              <a:t>useState</a:t>
            </a:r>
            <a:r>
              <a:rPr lang="en-US" dirty="0">
                <a:solidFill>
                  <a:srgbClr val="4B4A4A"/>
                </a:solidFill>
                <a:latin typeface="Geist" pitchFamily="34" charset="0"/>
                <a:ea typeface="Geist" pitchFamily="34" charset="-122"/>
                <a:cs typeface="Geist" pitchFamily="34" charset="-120"/>
              </a:rPr>
              <a:t> and </a:t>
            </a:r>
            <a:r>
              <a:rPr lang="en-US" dirty="0">
                <a:solidFill>
                  <a:srgbClr val="4B4A4A"/>
                </a:solidFill>
                <a:highlight>
                  <a:srgbClr val="D8ECE5"/>
                </a:highlight>
                <a:latin typeface="Consolas" pitchFamily="34" charset="0"/>
                <a:ea typeface="Consolas" pitchFamily="34" charset="-122"/>
                <a:cs typeface="Consolas" pitchFamily="34" charset="-120"/>
              </a:rPr>
              <a:t>useEffect</a:t>
            </a:r>
            <a:r>
              <a:rPr lang="en-US" dirty="0">
                <a:solidFill>
                  <a:srgbClr val="4B4A4A"/>
                </a:solidFill>
                <a:latin typeface="Geist" pitchFamily="34" charset="0"/>
                <a:ea typeface="Geist" pitchFamily="34" charset="-122"/>
                <a:cs typeface="Geist" pitchFamily="34" charset="-120"/>
              </a:rPr>
              <a:t> to manage the current user, persisting login status and directing users to their dashboard upon return.</a:t>
            </a:r>
            <a:endParaRPr lang="en-US" dirty="0"/>
          </a:p>
        </p:txBody>
      </p:sp>
      <p:sp>
        <p:nvSpPr>
          <p:cNvPr id="9" name="Text 7"/>
          <p:cNvSpPr/>
          <p:nvPr/>
        </p:nvSpPr>
        <p:spPr>
          <a:xfrm>
            <a:off x="8893611" y="3744277"/>
            <a:ext cx="5207794" cy="741045"/>
          </a:xfrm>
          <a:prstGeom prst="rect">
            <a:avLst/>
          </a:prstGeom>
          <a:noFill/>
          <a:ln/>
        </p:spPr>
        <p:txBody>
          <a:bodyPr wrap="square" lIns="0" tIns="0" rIns="0" bIns="0" rtlCol="0" anchor="t"/>
          <a:lstStyle/>
          <a:p>
            <a:pPr marL="342900" indent="-342900" algn="l">
              <a:lnSpc>
                <a:spcPts val="1900"/>
              </a:lnSpc>
              <a:buSzPct val="100000"/>
              <a:buChar char="•"/>
            </a:pPr>
            <a:r>
              <a:rPr lang="en-US" b="1" dirty="0">
                <a:solidFill>
                  <a:srgbClr val="4B4A4A"/>
                </a:solidFill>
                <a:latin typeface="Geist" pitchFamily="34" charset="0"/>
                <a:ea typeface="Geist" pitchFamily="34" charset="-122"/>
                <a:cs typeface="Geist" pitchFamily="34" charset="-120"/>
              </a:rPr>
              <a:t>Modular Design:</a:t>
            </a:r>
            <a:r>
              <a:rPr lang="en-US" dirty="0">
                <a:solidFill>
                  <a:srgbClr val="4B4A4A"/>
                </a:solidFill>
                <a:latin typeface="Geist" pitchFamily="34" charset="0"/>
                <a:ea typeface="Geist" pitchFamily="34" charset="-122"/>
                <a:cs typeface="Geist" pitchFamily="34" charset="-120"/>
              </a:rPr>
              <a:t> Integrates various components (</a:t>
            </a:r>
            <a:r>
              <a:rPr lang="en-US" dirty="0">
                <a:solidFill>
                  <a:srgbClr val="4B4A4A"/>
                </a:solidFill>
                <a:highlight>
                  <a:srgbClr val="D8ECE5"/>
                </a:highlight>
                <a:latin typeface="Consolas" pitchFamily="34" charset="0"/>
                <a:ea typeface="Consolas" pitchFamily="34" charset="-122"/>
                <a:cs typeface="Consolas" pitchFamily="34" charset="-120"/>
              </a:rPr>
              <a:t>LoginForm</a:t>
            </a:r>
            <a:r>
              <a:rPr lang="en-US" dirty="0">
                <a:solidFill>
                  <a:srgbClr val="4B4A4A"/>
                </a:solidFill>
                <a:latin typeface="Geist" pitchFamily="34" charset="0"/>
                <a:ea typeface="Geist" pitchFamily="34" charset="-122"/>
                <a:cs typeface="Geist" pitchFamily="34" charset="-120"/>
              </a:rPr>
              <a:t>, </a:t>
            </a:r>
            <a:r>
              <a:rPr lang="en-US" dirty="0">
                <a:solidFill>
                  <a:srgbClr val="4B4A4A"/>
                </a:solidFill>
                <a:highlight>
                  <a:srgbClr val="D8ECE5"/>
                </a:highlight>
                <a:latin typeface="Consolas" pitchFamily="34" charset="0"/>
                <a:ea typeface="Consolas" pitchFamily="34" charset="-122"/>
                <a:cs typeface="Consolas" pitchFamily="34" charset="-120"/>
              </a:rPr>
              <a:t>Dashboard</a:t>
            </a:r>
            <a:r>
              <a:rPr lang="en-US" dirty="0">
                <a:solidFill>
                  <a:srgbClr val="4B4A4A"/>
                </a:solidFill>
                <a:latin typeface="Geist" pitchFamily="34" charset="0"/>
                <a:ea typeface="Geist" pitchFamily="34" charset="-122"/>
                <a:cs typeface="Geist" pitchFamily="34" charset="-120"/>
              </a:rPr>
              <a:t>, </a:t>
            </a:r>
            <a:r>
              <a:rPr lang="en-US" dirty="0">
                <a:solidFill>
                  <a:srgbClr val="4B4A4A"/>
                </a:solidFill>
                <a:highlight>
                  <a:srgbClr val="D8ECE5"/>
                </a:highlight>
                <a:latin typeface="Consolas" pitchFamily="34" charset="0"/>
                <a:ea typeface="Consolas" pitchFamily="34" charset="-122"/>
                <a:cs typeface="Consolas" pitchFamily="34" charset="-120"/>
              </a:rPr>
              <a:t>ModuleViewer</a:t>
            </a:r>
            <a:r>
              <a:rPr lang="en-US" dirty="0">
                <a:solidFill>
                  <a:srgbClr val="4B4A4A"/>
                </a:solidFill>
                <a:latin typeface="Geist" pitchFamily="34" charset="0"/>
                <a:ea typeface="Geist" pitchFamily="34" charset="-122"/>
                <a:cs typeface="Geist" pitchFamily="34" charset="-120"/>
              </a:rPr>
              <a:t>) to create a cohesive single-page application.</a:t>
            </a:r>
            <a:endParaRPr lang="en-US" dirty="0"/>
          </a:p>
        </p:txBody>
      </p:sp>
      <p:pic>
        <p:nvPicPr>
          <p:cNvPr id="11" name="Picture 10">
            <a:extLst>
              <a:ext uri="{FF2B5EF4-FFF2-40B4-BE49-F238E27FC236}">
                <a16:creationId xmlns:a16="http://schemas.microsoft.com/office/drawing/2014/main" id="{A034C23A-E933-B33A-55C3-BC8BA80A82E2}"/>
              </a:ext>
            </a:extLst>
          </p:cNvPr>
          <p:cNvPicPr>
            <a:picLocks noChangeAspect="1"/>
          </p:cNvPicPr>
          <p:nvPr/>
        </p:nvPicPr>
        <p:blipFill>
          <a:blip r:embed="rId3"/>
          <a:stretch>
            <a:fillRect/>
          </a:stretch>
        </p:blipFill>
        <p:spPr>
          <a:xfrm>
            <a:off x="0" y="6003741"/>
            <a:ext cx="14586453" cy="22022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0658" y="393383"/>
            <a:ext cx="7429381" cy="357545"/>
          </a:xfrm>
          <a:prstGeom prst="rect">
            <a:avLst/>
          </a:prstGeom>
          <a:noFill/>
          <a:ln/>
        </p:spPr>
        <p:txBody>
          <a:bodyPr wrap="none" lIns="0" tIns="0" rIns="0" bIns="0" rtlCol="0" anchor="t"/>
          <a:lstStyle/>
          <a:p>
            <a:pPr marL="0" indent="0" algn="l">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Navigating SecureWork: Page Flow &amp; User Journeys</a:t>
            </a:r>
            <a:endParaRPr lang="en-US" sz="2250" dirty="0"/>
          </a:p>
        </p:txBody>
      </p:sp>
      <p:sp>
        <p:nvSpPr>
          <p:cNvPr id="3" name="Text 1"/>
          <p:cNvSpPr/>
          <p:nvPr/>
        </p:nvSpPr>
        <p:spPr>
          <a:xfrm>
            <a:off x="500658" y="1037034"/>
            <a:ext cx="13629084" cy="228957"/>
          </a:xfrm>
          <a:prstGeom prst="rect">
            <a:avLst/>
          </a:prstGeom>
          <a:noFill/>
          <a:ln/>
        </p:spPr>
        <p:txBody>
          <a:bodyPr wrap="non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Our application supports a clear and intuitive flow, guiding users through registration, login, training, and administration.</a:t>
            </a:r>
            <a:endParaRPr lang="en-US" sz="1100" dirty="0"/>
          </a:p>
        </p:txBody>
      </p:sp>
      <p:pic>
        <p:nvPicPr>
          <p:cNvPr id="4" name="Image 0" descr="preencoded.png"/>
          <p:cNvPicPr>
            <a:picLocks noChangeAspect="1"/>
          </p:cNvPicPr>
          <p:nvPr/>
        </p:nvPicPr>
        <p:blipFill>
          <a:blip r:embed="rId3"/>
          <a:stretch>
            <a:fillRect/>
          </a:stretch>
        </p:blipFill>
        <p:spPr>
          <a:xfrm>
            <a:off x="1001911" y="1426845"/>
            <a:ext cx="12626459" cy="7701915"/>
          </a:xfrm>
          <a:prstGeom prst="rect">
            <a:avLst/>
          </a:prstGeom>
        </p:spPr>
      </p:pic>
      <p:sp>
        <p:nvSpPr>
          <p:cNvPr id="5" name="Text 2"/>
          <p:cNvSpPr/>
          <p:nvPr/>
        </p:nvSpPr>
        <p:spPr>
          <a:xfrm>
            <a:off x="1305969" y="2932562"/>
            <a:ext cx="2877601" cy="383311"/>
          </a:xfrm>
          <a:prstGeom prst="rect">
            <a:avLst/>
          </a:prstGeom>
          <a:noFill/>
          <a:ln/>
        </p:spPr>
        <p:txBody>
          <a:bodyPr wrap="non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Home → Register</a:t>
            </a:r>
            <a:endParaRPr lang="en-US" sz="1350" dirty="0"/>
          </a:p>
        </p:txBody>
      </p:sp>
      <p:pic>
        <p:nvPicPr>
          <p:cNvPr id="6" name="Image 1" descr="preencoded.png"/>
          <p:cNvPicPr>
            <a:picLocks noChangeAspect="1"/>
          </p:cNvPicPr>
          <p:nvPr/>
        </p:nvPicPr>
        <p:blipFill>
          <a:blip r:embed="rId4"/>
          <a:stretch>
            <a:fillRect/>
          </a:stretch>
        </p:blipFill>
        <p:spPr>
          <a:xfrm>
            <a:off x="2411821" y="4082921"/>
            <a:ext cx="681442" cy="681442"/>
          </a:xfrm>
          <a:prstGeom prst="rect">
            <a:avLst/>
          </a:prstGeom>
        </p:spPr>
      </p:pic>
      <p:sp>
        <p:nvSpPr>
          <p:cNvPr id="7" name="Text 3"/>
          <p:cNvSpPr/>
          <p:nvPr/>
        </p:nvSpPr>
        <p:spPr>
          <a:xfrm>
            <a:off x="3321546" y="6347011"/>
            <a:ext cx="2877601" cy="766622"/>
          </a:xfrm>
          <a:prstGeom prst="rect">
            <a:avLst/>
          </a:prstGeom>
          <a:noFill/>
          <a:ln/>
        </p:spPr>
        <p:txBody>
          <a:bodyPr wrap="squar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Register → Dashboard</a:t>
            </a:r>
            <a:endParaRPr lang="en-US" sz="1350" dirty="0"/>
          </a:p>
        </p:txBody>
      </p:sp>
      <p:pic>
        <p:nvPicPr>
          <p:cNvPr id="8" name="Image 2" descr="preencoded.png"/>
          <p:cNvPicPr>
            <a:picLocks noChangeAspect="1"/>
          </p:cNvPicPr>
          <p:nvPr/>
        </p:nvPicPr>
        <p:blipFill>
          <a:blip r:embed="rId5"/>
          <a:stretch>
            <a:fillRect/>
          </a:stretch>
        </p:blipFill>
        <p:spPr>
          <a:xfrm>
            <a:off x="4550483" y="4498387"/>
            <a:ext cx="681442" cy="681442"/>
          </a:xfrm>
          <a:prstGeom prst="rect">
            <a:avLst/>
          </a:prstGeom>
        </p:spPr>
      </p:pic>
      <p:sp>
        <p:nvSpPr>
          <p:cNvPr id="9" name="Text 4"/>
          <p:cNvSpPr/>
          <p:nvPr/>
        </p:nvSpPr>
        <p:spPr>
          <a:xfrm>
            <a:off x="5773671" y="2916590"/>
            <a:ext cx="2971086" cy="766622"/>
          </a:xfrm>
          <a:prstGeom prst="rect">
            <a:avLst/>
          </a:prstGeom>
          <a:noFill/>
          <a:ln/>
        </p:spPr>
        <p:txBody>
          <a:bodyPr wrap="squar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Dashboard → Modules</a:t>
            </a:r>
            <a:endParaRPr lang="en-US" sz="1350" dirty="0"/>
          </a:p>
        </p:txBody>
      </p:sp>
      <p:pic>
        <p:nvPicPr>
          <p:cNvPr id="10" name="Image 3" descr="preencoded.png"/>
          <p:cNvPicPr>
            <a:picLocks noChangeAspect="1"/>
          </p:cNvPicPr>
          <p:nvPr/>
        </p:nvPicPr>
        <p:blipFill>
          <a:blip r:embed="rId6"/>
          <a:stretch>
            <a:fillRect/>
          </a:stretch>
        </p:blipFill>
        <p:spPr>
          <a:xfrm>
            <a:off x="6704691" y="4913854"/>
            <a:ext cx="681442" cy="681442"/>
          </a:xfrm>
          <a:prstGeom prst="rect">
            <a:avLst/>
          </a:prstGeom>
        </p:spPr>
      </p:pic>
      <p:sp>
        <p:nvSpPr>
          <p:cNvPr id="11" name="Text 5"/>
          <p:cNvSpPr/>
          <p:nvPr/>
        </p:nvSpPr>
        <p:spPr>
          <a:xfrm>
            <a:off x="7768379" y="7239486"/>
            <a:ext cx="2877601" cy="766622"/>
          </a:xfrm>
          <a:prstGeom prst="rect">
            <a:avLst/>
          </a:prstGeom>
          <a:noFill/>
          <a:ln/>
        </p:spPr>
        <p:txBody>
          <a:bodyPr wrap="squar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Dashboard → Admin</a:t>
            </a:r>
            <a:endParaRPr lang="en-US" sz="1350" dirty="0"/>
          </a:p>
        </p:txBody>
      </p:sp>
      <p:pic>
        <p:nvPicPr>
          <p:cNvPr id="12" name="Image 4" descr="preencoded.png"/>
          <p:cNvPicPr>
            <a:picLocks noChangeAspect="1"/>
          </p:cNvPicPr>
          <p:nvPr/>
        </p:nvPicPr>
        <p:blipFill>
          <a:blip r:embed="rId7"/>
          <a:stretch>
            <a:fillRect/>
          </a:stretch>
        </p:blipFill>
        <p:spPr>
          <a:xfrm>
            <a:off x="8858685" y="5329320"/>
            <a:ext cx="681442" cy="681442"/>
          </a:xfrm>
          <a:prstGeom prst="rect">
            <a:avLst/>
          </a:prstGeom>
        </p:spPr>
      </p:pic>
      <p:sp>
        <p:nvSpPr>
          <p:cNvPr id="13" name="Text 6"/>
          <p:cNvSpPr/>
          <p:nvPr/>
        </p:nvSpPr>
        <p:spPr>
          <a:xfrm>
            <a:off x="10322508" y="3718775"/>
            <a:ext cx="2877601" cy="766622"/>
          </a:xfrm>
          <a:prstGeom prst="rect">
            <a:avLst/>
          </a:prstGeom>
          <a:noFill/>
          <a:ln/>
        </p:spPr>
        <p:txBody>
          <a:bodyPr wrap="squar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Admin → Phishing</a:t>
            </a:r>
            <a:endParaRPr lang="en-US" sz="1350" dirty="0"/>
          </a:p>
        </p:txBody>
      </p:sp>
      <p:pic>
        <p:nvPicPr>
          <p:cNvPr id="14" name="Image 5" descr="preencoded.png"/>
          <p:cNvPicPr>
            <a:picLocks noChangeAspect="1"/>
          </p:cNvPicPr>
          <p:nvPr/>
        </p:nvPicPr>
        <p:blipFill>
          <a:blip r:embed="rId8"/>
          <a:stretch>
            <a:fillRect/>
          </a:stretch>
        </p:blipFill>
        <p:spPr>
          <a:xfrm>
            <a:off x="11151311" y="5775451"/>
            <a:ext cx="681442" cy="681442"/>
          </a:xfrm>
          <a:prstGeom prst="rect">
            <a:avLst/>
          </a:prstGeom>
        </p:spPr>
      </p:pic>
      <p:sp>
        <p:nvSpPr>
          <p:cNvPr id="15" name="Text 7"/>
          <p:cNvSpPr/>
          <p:nvPr/>
        </p:nvSpPr>
        <p:spPr>
          <a:xfrm>
            <a:off x="500658" y="9289613"/>
            <a:ext cx="13629084" cy="236577"/>
          </a:xfrm>
          <a:prstGeom prst="rect">
            <a:avLst/>
          </a:prstGeom>
          <a:noFill/>
          <a:ln/>
        </p:spPr>
        <p:txBody>
          <a:bodyPr wrap="non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The </a:t>
            </a:r>
            <a:r>
              <a:rPr lang="en-US" sz="1100" dirty="0">
                <a:solidFill>
                  <a:srgbClr val="4B4A4A"/>
                </a:solidFill>
                <a:highlight>
                  <a:srgbClr val="D8ECE5"/>
                </a:highlight>
                <a:latin typeface="Consolas" pitchFamily="34" charset="0"/>
                <a:ea typeface="Consolas" pitchFamily="34" charset="-122"/>
                <a:cs typeface="Consolas" pitchFamily="34" charset="-120"/>
              </a:rPr>
              <a:t>renderCurrentPage</a:t>
            </a:r>
            <a:r>
              <a:rPr lang="en-US" sz="1100" dirty="0">
                <a:solidFill>
                  <a:srgbClr val="4B4A4A"/>
                </a:solidFill>
                <a:latin typeface="Geist" pitchFamily="34" charset="0"/>
                <a:ea typeface="Geist" pitchFamily="34" charset="-122"/>
                <a:cs typeface="Geist" pitchFamily="34" charset="-120"/>
              </a:rPr>
              <a:t> function acts as a central router, ensuring users are always presented with the correct interface based on their actions and authentication status.</a:t>
            </a:r>
            <a:endParaRPr lang="en-US" sz="1100" dirty="0"/>
          </a:p>
        </p:txBody>
      </p:sp>
      <p:pic>
        <p:nvPicPr>
          <p:cNvPr id="5122" name="Picture 2" descr="What is a Phishing Attack? | Phishing ...">
            <a:extLst>
              <a:ext uri="{FF2B5EF4-FFF2-40B4-BE49-F238E27FC236}">
                <a16:creationId xmlns:a16="http://schemas.microsoft.com/office/drawing/2014/main" id="{25ABF500-EBF0-C01B-B63F-61FDED762E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01600" y="7038906"/>
            <a:ext cx="1828800" cy="11906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79897"/>
            <a:ext cx="11935539"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Backend Foundations: Database Schema (Supabase)</a:t>
            </a:r>
            <a:endParaRPr lang="en-US" sz="3550" dirty="0"/>
          </a:p>
        </p:txBody>
      </p:sp>
      <p:sp>
        <p:nvSpPr>
          <p:cNvPr id="3" name="Text 1"/>
          <p:cNvSpPr/>
          <p:nvPr/>
        </p:nvSpPr>
        <p:spPr>
          <a:xfrm>
            <a:off x="793790" y="21005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Our Supabase backend provides a robust and scalable data infrastructure. Key tables manage user profiles, training content, and phishing simulation results.</a:t>
            </a:r>
            <a:endParaRPr lang="en-US" sz="1750" dirty="0"/>
          </a:p>
        </p:txBody>
      </p:sp>
      <p:sp>
        <p:nvSpPr>
          <p:cNvPr id="4" name="Shape 2"/>
          <p:cNvSpPr/>
          <p:nvPr/>
        </p:nvSpPr>
        <p:spPr>
          <a:xfrm>
            <a:off x="793790" y="3081457"/>
            <a:ext cx="13042821" cy="4068128"/>
          </a:xfrm>
          <a:prstGeom prst="roundRect">
            <a:avLst>
              <a:gd name="adj" fmla="val 5018"/>
            </a:avLst>
          </a:prstGeom>
          <a:noFill/>
          <a:ln w="7620">
            <a:solidFill>
              <a:srgbClr val="000000">
                <a:alpha val="8000"/>
              </a:srgbClr>
            </a:solidFill>
            <a:prstDash val="solid"/>
          </a:ln>
        </p:spPr>
      </p:sp>
      <p:sp>
        <p:nvSpPr>
          <p:cNvPr id="5" name="Shape 3"/>
          <p:cNvSpPr/>
          <p:nvPr/>
        </p:nvSpPr>
        <p:spPr>
          <a:xfrm>
            <a:off x="801410" y="3089077"/>
            <a:ext cx="13026271" cy="1013222"/>
          </a:xfrm>
          <a:prstGeom prst="rect">
            <a:avLst/>
          </a:prstGeom>
          <a:solidFill>
            <a:srgbClr val="FFFFFF">
              <a:alpha val="4000"/>
            </a:srgbClr>
          </a:solidFill>
          <a:ln/>
        </p:spPr>
      </p:sp>
      <p:sp>
        <p:nvSpPr>
          <p:cNvPr id="6" name="Text 4"/>
          <p:cNvSpPr/>
          <p:nvPr/>
        </p:nvSpPr>
        <p:spPr>
          <a:xfrm>
            <a:off x="1029653" y="3232785"/>
            <a:ext cx="388417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profiles</a:t>
            </a:r>
            <a:endParaRPr lang="en-US" sz="1750" dirty="0"/>
          </a:p>
        </p:txBody>
      </p:sp>
      <p:sp>
        <p:nvSpPr>
          <p:cNvPr id="7" name="Text 5"/>
          <p:cNvSpPr/>
          <p:nvPr/>
        </p:nvSpPr>
        <p:spPr>
          <a:xfrm>
            <a:off x="5375077" y="3232785"/>
            <a:ext cx="388036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user_id</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username</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is_admin</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role</a:t>
            </a:r>
            <a:endParaRPr lang="en-US" sz="1750" dirty="0"/>
          </a:p>
        </p:txBody>
      </p:sp>
      <p:sp>
        <p:nvSpPr>
          <p:cNvPr id="8" name="Text 6"/>
          <p:cNvSpPr/>
          <p:nvPr/>
        </p:nvSpPr>
        <p:spPr>
          <a:xfrm>
            <a:off x="9716691" y="3232785"/>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Stores user authentication details and role-based permissions.</a:t>
            </a:r>
            <a:endParaRPr lang="en-US" sz="1750" dirty="0"/>
          </a:p>
        </p:txBody>
      </p:sp>
      <p:sp>
        <p:nvSpPr>
          <p:cNvPr id="9" name="Shape 7"/>
          <p:cNvSpPr/>
          <p:nvPr/>
        </p:nvSpPr>
        <p:spPr>
          <a:xfrm>
            <a:off x="801410" y="4102298"/>
            <a:ext cx="13026271" cy="1013222"/>
          </a:xfrm>
          <a:prstGeom prst="rect">
            <a:avLst/>
          </a:prstGeom>
          <a:solidFill>
            <a:srgbClr val="000000">
              <a:alpha val="4000"/>
            </a:srgbClr>
          </a:solidFill>
          <a:ln/>
        </p:spPr>
      </p:sp>
      <p:sp>
        <p:nvSpPr>
          <p:cNvPr id="10" name="Text 8"/>
          <p:cNvSpPr/>
          <p:nvPr/>
        </p:nvSpPr>
        <p:spPr>
          <a:xfrm>
            <a:off x="1029653" y="4246007"/>
            <a:ext cx="388417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modules</a:t>
            </a:r>
            <a:endParaRPr lang="en-US" sz="1750" dirty="0"/>
          </a:p>
        </p:txBody>
      </p:sp>
      <p:sp>
        <p:nvSpPr>
          <p:cNvPr id="11" name="Text 9"/>
          <p:cNvSpPr/>
          <p:nvPr/>
        </p:nvSpPr>
        <p:spPr>
          <a:xfrm>
            <a:off x="5375077" y="4246007"/>
            <a:ext cx="388036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id</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title</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content</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role</a:t>
            </a:r>
            <a:endParaRPr lang="en-US" sz="1750" dirty="0"/>
          </a:p>
        </p:txBody>
      </p:sp>
      <p:sp>
        <p:nvSpPr>
          <p:cNvPr id="12" name="Text 10"/>
          <p:cNvSpPr/>
          <p:nvPr/>
        </p:nvSpPr>
        <p:spPr>
          <a:xfrm>
            <a:off x="9716691" y="4246007"/>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Houses all cybersecurity training content, categorised by user role.</a:t>
            </a:r>
            <a:endParaRPr lang="en-US" sz="1750" dirty="0"/>
          </a:p>
        </p:txBody>
      </p:sp>
      <p:sp>
        <p:nvSpPr>
          <p:cNvPr id="13" name="Shape 11"/>
          <p:cNvSpPr/>
          <p:nvPr/>
        </p:nvSpPr>
        <p:spPr>
          <a:xfrm>
            <a:off x="801410" y="5115520"/>
            <a:ext cx="13026271" cy="1013222"/>
          </a:xfrm>
          <a:prstGeom prst="rect">
            <a:avLst/>
          </a:prstGeom>
          <a:solidFill>
            <a:srgbClr val="FFFFFF">
              <a:alpha val="4000"/>
            </a:srgbClr>
          </a:solidFill>
          <a:ln/>
        </p:spPr>
      </p:sp>
      <p:sp>
        <p:nvSpPr>
          <p:cNvPr id="14" name="Text 12"/>
          <p:cNvSpPr/>
          <p:nvPr/>
        </p:nvSpPr>
        <p:spPr>
          <a:xfrm>
            <a:off x="1029653" y="5259229"/>
            <a:ext cx="388417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progress</a:t>
            </a:r>
            <a:endParaRPr lang="en-US" sz="1750" dirty="0"/>
          </a:p>
        </p:txBody>
      </p:sp>
      <p:sp>
        <p:nvSpPr>
          <p:cNvPr id="15" name="Text 13"/>
          <p:cNvSpPr/>
          <p:nvPr/>
        </p:nvSpPr>
        <p:spPr>
          <a:xfrm>
            <a:off x="5375077" y="5259229"/>
            <a:ext cx="388036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user_id</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module_id</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completed</a:t>
            </a:r>
            <a:endParaRPr lang="en-US" sz="1750" dirty="0"/>
          </a:p>
        </p:txBody>
      </p:sp>
      <p:sp>
        <p:nvSpPr>
          <p:cNvPr id="16" name="Text 14"/>
          <p:cNvSpPr/>
          <p:nvPr/>
        </p:nvSpPr>
        <p:spPr>
          <a:xfrm>
            <a:off x="9716691" y="5259229"/>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Tracks individual user progress through training modules.</a:t>
            </a:r>
            <a:endParaRPr lang="en-US" sz="1750" dirty="0"/>
          </a:p>
        </p:txBody>
      </p:sp>
      <p:sp>
        <p:nvSpPr>
          <p:cNvPr id="17" name="Shape 15"/>
          <p:cNvSpPr/>
          <p:nvPr/>
        </p:nvSpPr>
        <p:spPr>
          <a:xfrm>
            <a:off x="801410" y="6128742"/>
            <a:ext cx="13026271" cy="1013222"/>
          </a:xfrm>
          <a:prstGeom prst="rect">
            <a:avLst/>
          </a:prstGeom>
          <a:solidFill>
            <a:srgbClr val="000000">
              <a:alpha val="4000"/>
            </a:srgbClr>
          </a:solidFill>
          <a:ln/>
        </p:spPr>
      </p:sp>
      <p:sp>
        <p:nvSpPr>
          <p:cNvPr id="18" name="Text 16"/>
          <p:cNvSpPr/>
          <p:nvPr/>
        </p:nvSpPr>
        <p:spPr>
          <a:xfrm>
            <a:off x="1029653" y="6272451"/>
            <a:ext cx="388417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phishing_simulations</a:t>
            </a:r>
            <a:endParaRPr lang="en-US" sz="1750" dirty="0"/>
          </a:p>
        </p:txBody>
      </p:sp>
      <p:sp>
        <p:nvSpPr>
          <p:cNvPr id="19" name="Text 17"/>
          <p:cNvSpPr/>
          <p:nvPr/>
        </p:nvSpPr>
        <p:spPr>
          <a:xfrm>
            <a:off x="5375077" y="6272451"/>
            <a:ext cx="3880366" cy="37052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highlight>
                  <a:srgbClr val="D8ECE5"/>
                </a:highlight>
                <a:latin typeface="Consolas" pitchFamily="34" charset="0"/>
                <a:ea typeface="Consolas" pitchFamily="34" charset="-122"/>
                <a:cs typeface="Consolas" pitchFamily="34" charset="-120"/>
              </a:rPr>
              <a:t>token</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sent_to</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clicked</a:t>
            </a:r>
            <a:r>
              <a:rPr lang="en-US" sz="1750" dirty="0">
                <a:solidFill>
                  <a:srgbClr val="4B4A4A"/>
                </a:solidFill>
                <a:latin typeface="Geist" pitchFamily="34" charset="0"/>
                <a:ea typeface="Geist" pitchFamily="34" charset="-122"/>
                <a:cs typeface="Geist" pitchFamily="34" charset="-120"/>
              </a:rPr>
              <a:t>, </a:t>
            </a:r>
            <a:r>
              <a:rPr lang="en-US" sz="1750" dirty="0">
                <a:solidFill>
                  <a:srgbClr val="4B4A4A"/>
                </a:solidFill>
                <a:highlight>
                  <a:srgbClr val="D8ECE5"/>
                </a:highlight>
                <a:latin typeface="Consolas" pitchFamily="34" charset="0"/>
                <a:ea typeface="Consolas" pitchFamily="34" charset="-122"/>
                <a:cs typeface="Consolas" pitchFamily="34" charset="-120"/>
              </a:rPr>
              <a:t>reported</a:t>
            </a:r>
            <a:endParaRPr lang="en-US" sz="1750" dirty="0"/>
          </a:p>
        </p:txBody>
      </p:sp>
      <p:sp>
        <p:nvSpPr>
          <p:cNvPr id="20" name="Text 18"/>
          <p:cNvSpPr/>
          <p:nvPr/>
        </p:nvSpPr>
        <p:spPr>
          <a:xfrm>
            <a:off x="9716691" y="6272451"/>
            <a:ext cx="3884176"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Records results and metrics from phishing simulation campaigns.</a:t>
            </a:r>
            <a:endParaRPr lang="en-US" sz="1750" dirty="0"/>
          </a:p>
        </p:txBody>
      </p:sp>
      <p:pic>
        <p:nvPicPr>
          <p:cNvPr id="7170" name="Picture 2" descr="The Most Effective Way of Preventing Phishing Attacks | Kron">
            <a:extLst>
              <a:ext uri="{FF2B5EF4-FFF2-40B4-BE49-F238E27FC236}">
                <a16:creationId xmlns:a16="http://schemas.microsoft.com/office/drawing/2014/main" id="{BCAF9195-77E0-05EC-AD7A-61610150A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79369"/>
            <a:ext cx="14630399" cy="1233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6730" y="398145"/>
            <a:ext cx="7258526" cy="361950"/>
          </a:xfrm>
          <a:prstGeom prst="rect">
            <a:avLst/>
          </a:prstGeom>
          <a:noFill/>
          <a:ln/>
        </p:spPr>
        <p:txBody>
          <a:bodyPr wrap="none" lIns="0" tIns="0" rIns="0" bIns="0" rtlCol="0" anchor="t"/>
          <a:lstStyle/>
          <a:p>
            <a:pPr marL="0" indent="0" algn="l">
              <a:lnSpc>
                <a:spcPts val="2850"/>
              </a:lnSpc>
              <a:buNone/>
            </a:pPr>
            <a:r>
              <a:rPr lang="en-US" sz="2250" b="1" dirty="0">
                <a:solidFill>
                  <a:srgbClr val="006747"/>
                </a:solidFill>
                <a:latin typeface="Noto Serif SC Bold" pitchFamily="34" charset="0"/>
                <a:ea typeface="Noto Serif SC Bold" pitchFamily="34" charset="-122"/>
                <a:cs typeface="Noto Serif SC Bold" pitchFamily="34" charset="-120"/>
              </a:rPr>
              <a:t>Phishing Simulation: A Practical Test of Vigilance</a:t>
            </a:r>
            <a:endParaRPr lang="en-US" sz="2250" dirty="0"/>
          </a:p>
        </p:txBody>
      </p:sp>
      <p:sp>
        <p:nvSpPr>
          <p:cNvPr id="3" name="Text 1"/>
          <p:cNvSpPr/>
          <p:nvPr/>
        </p:nvSpPr>
        <p:spPr>
          <a:xfrm>
            <a:off x="506730" y="1049655"/>
            <a:ext cx="13616940" cy="239197"/>
          </a:xfrm>
          <a:prstGeom prst="rect">
            <a:avLst/>
          </a:prstGeom>
          <a:noFill/>
          <a:ln/>
        </p:spPr>
        <p:txBody>
          <a:bodyPr wrap="none" lIns="0" tIns="0" rIns="0" bIns="0" rtlCol="0" anchor="t"/>
          <a:lstStyle/>
          <a:p>
            <a:pPr marL="0" indent="0" algn="l">
              <a:lnSpc>
                <a:spcPts val="1800"/>
              </a:lnSpc>
              <a:buNone/>
            </a:pPr>
            <a:r>
              <a:rPr lang="en-US" sz="2000" dirty="0">
                <a:latin typeface="Geist" pitchFamily="34" charset="0"/>
                <a:ea typeface="Geist" pitchFamily="34" charset="-122"/>
                <a:cs typeface="Geist" pitchFamily="34" charset="-120"/>
              </a:rPr>
              <a:t>The </a:t>
            </a:r>
            <a:r>
              <a:rPr lang="en-US" sz="2000" dirty="0">
                <a:highlight>
                  <a:srgbClr val="D8ECE5"/>
                </a:highlight>
                <a:latin typeface="Consolas" pitchFamily="34" charset="0"/>
                <a:ea typeface="Consolas" pitchFamily="34" charset="-122"/>
                <a:cs typeface="Consolas" pitchFamily="34" charset="-120"/>
              </a:rPr>
              <a:t>PhishingLanding</a:t>
            </a:r>
            <a:r>
              <a:rPr lang="en-US" sz="2000" dirty="0">
                <a:latin typeface="Geist" pitchFamily="34" charset="0"/>
                <a:ea typeface="Geist" pitchFamily="34" charset="-122"/>
                <a:cs typeface="Geist" pitchFamily="34" charset="-120"/>
              </a:rPr>
              <a:t> component and its related database entries are critical for our realistic simulation capabilities.</a:t>
            </a:r>
            <a:endParaRPr lang="en-US" sz="2000" dirty="0"/>
          </a:p>
        </p:txBody>
      </p:sp>
      <p:sp>
        <p:nvSpPr>
          <p:cNvPr id="4" name="Text 2"/>
          <p:cNvSpPr/>
          <p:nvPr/>
        </p:nvSpPr>
        <p:spPr>
          <a:xfrm>
            <a:off x="506730" y="1596509"/>
            <a:ext cx="1809988" cy="226219"/>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Noto Serif SC Bold" pitchFamily="34" charset="0"/>
                <a:ea typeface="Noto Serif SC Bold" pitchFamily="34" charset="-122"/>
                <a:cs typeface="Noto Serif SC Bold" pitchFamily="34" charset="-120"/>
              </a:rPr>
              <a:t>How It Works:</a:t>
            </a:r>
            <a:endParaRPr lang="en-US" sz="1400" dirty="0"/>
          </a:p>
        </p:txBody>
      </p:sp>
      <p:sp>
        <p:nvSpPr>
          <p:cNvPr id="5" name="Text 3"/>
          <p:cNvSpPr/>
          <p:nvPr/>
        </p:nvSpPr>
        <p:spPr>
          <a:xfrm>
            <a:off x="506730" y="1967507"/>
            <a:ext cx="6631900" cy="2446837"/>
          </a:xfrm>
          <a:prstGeom prst="rect">
            <a:avLst/>
          </a:prstGeom>
          <a:noFill/>
          <a:ln/>
        </p:spPr>
        <p:txBody>
          <a:bodyPr wrap="none" lIns="0" tIns="0" rIns="0" bIns="0" rtlCol="0" anchor="t"/>
          <a:lstStyle/>
          <a:p>
            <a:pPr marL="342900" indent="-342900" algn="l">
              <a:lnSpc>
                <a:spcPts val="1800"/>
              </a:lnSpc>
              <a:buSzPct val="100000"/>
              <a:buChar char="•"/>
            </a:pPr>
            <a:r>
              <a:rPr lang="en-US" sz="2000" dirty="0">
                <a:solidFill>
                  <a:srgbClr val="4B4A4A"/>
                </a:solidFill>
                <a:latin typeface="Geist" pitchFamily="34" charset="0"/>
                <a:ea typeface="Geist" pitchFamily="34" charset="-122"/>
                <a:cs typeface="Geist" pitchFamily="34" charset="-120"/>
              </a:rPr>
              <a:t>Admins initiate campaigns via </a:t>
            </a:r>
            <a:r>
              <a:rPr lang="en-US" sz="2000" dirty="0">
                <a:solidFill>
                  <a:srgbClr val="4B4A4A"/>
                </a:solidFill>
                <a:highlight>
                  <a:srgbClr val="D8ECE5"/>
                </a:highlight>
                <a:latin typeface="Consolas" pitchFamily="34" charset="0"/>
                <a:ea typeface="Consolas" pitchFamily="34" charset="-122"/>
                <a:cs typeface="Consolas" pitchFamily="34" charset="-120"/>
              </a:rPr>
              <a:t>AdminPanel</a:t>
            </a:r>
            <a:r>
              <a:rPr lang="en-US" sz="2000" dirty="0">
                <a:solidFill>
                  <a:srgbClr val="4B4A4A"/>
                </a:solidFill>
                <a:latin typeface="Geist" pitchFamily="34" charset="0"/>
                <a:ea typeface="Geist" pitchFamily="34" charset="-122"/>
                <a:cs typeface="Geist" pitchFamily="34" charset="-120"/>
              </a:rPr>
              <a:t>.</a:t>
            </a:r>
            <a:endParaRPr lang="en-US" sz="2000" dirty="0"/>
          </a:p>
        </p:txBody>
      </p:sp>
      <p:sp>
        <p:nvSpPr>
          <p:cNvPr id="6" name="Text 4"/>
          <p:cNvSpPr/>
          <p:nvPr/>
        </p:nvSpPr>
        <p:spPr>
          <a:xfrm>
            <a:off x="506730" y="2257306"/>
            <a:ext cx="6631900" cy="239197"/>
          </a:xfrm>
          <a:prstGeom prst="rect">
            <a:avLst/>
          </a:prstGeom>
          <a:noFill/>
          <a:ln/>
        </p:spPr>
        <p:txBody>
          <a:bodyPr wrap="none" lIns="0" tIns="0" rIns="0" bIns="0" rtlCol="0" anchor="t"/>
          <a:lstStyle/>
          <a:p>
            <a:pPr marL="342900" indent="-342900" algn="l">
              <a:lnSpc>
                <a:spcPts val="1800"/>
              </a:lnSpc>
              <a:buSzPct val="100000"/>
              <a:buChar char="•"/>
            </a:pPr>
            <a:r>
              <a:rPr lang="en-US" sz="2000" dirty="0">
                <a:solidFill>
                  <a:srgbClr val="4B4A4A"/>
                </a:solidFill>
                <a:latin typeface="Geist" pitchFamily="34" charset="0"/>
                <a:ea typeface="Geist" pitchFamily="34" charset="-122"/>
                <a:cs typeface="Geist" pitchFamily="34" charset="-120"/>
              </a:rPr>
              <a:t>Emails with unique </a:t>
            </a:r>
            <a:r>
              <a:rPr lang="en-US" sz="2000" dirty="0">
                <a:solidFill>
                  <a:srgbClr val="4B4A4A"/>
                </a:solidFill>
                <a:highlight>
                  <a:srgbClr val="D8ECE5"/>
                </a:highlight>
                <a:latin typeface="Consolas" pitchFamily="34" charset="0"/>
                <a:ea typeface="Consolas" pitchFamily="34" charset="-122"/>
                <a:cs typeface="Consolas" pitchFamily="34" charset="-120"/>
              </a:rPr>
              <a:t>phishingToken</a:t>
            </a:r>
            <a:r>
              <a:rPr lang="en-US" sz="2000" dirty="0">
                <a:solidFill>
                  <a:srgbClr val="4B4A4A"/>
                </a:solidFill>
                <a:latin typeface="Geist" pitchFamily="34" charset="0"/>
                <a:ea typeface="Geist" pitchFamily="34" charset="-122"/>
                <a:cs typeface="Geist" pitchFamily="34" charset="-120"/>
              </a:rPr>
              <a:t>s are sent to users.</a:t>
            </a:r>
            <a:endParaRPr lang="en-US" sz="2000" dirty="0"/>
          </a:p>
        </p:txBody>
      </p:sp>
      <p:sp>
        <p:nvSpPr>
          <p:cNvPr id="7" name="Text 5"/>
          <p:cNvSpPr/>
          <p:nvPr/>
        </p:nvSpPr>
        <p:spPr>
          <a:xfrm>
            <a:off x="506730" y="2547104"/>
            <a:ext cx="8802648" cy="1157272"/>
          </a:xfrm>
          <a:prstGeom prst="rect">
            <a:avLst/>
          </a:prstGeom>
          <a:noFill/>
          <a:ln/>
        </p:spPr>
        <p:txBody>
          <a:bodyPr wrap="none" lIns="0" tIns="0" rIns="0" bIns="0" rtlCol="0" anchor="t"/>
          <a:lstStyle/>
          <a:p>
            <a:pPr marL="342900" indent="-342900" algn="l">
              <a:lnSpc>
                <a:spcPts val="1800"/>
              </a:lnSpc>
              <a:buSzPct val="100000"/>
              <a:buChar char="•"/>
            </a:pPr>
            <a:r>
              <a:rPr lang="en-US" sz="2000" dirty="0">
                <a:solidFill>
                  <a:srgbClr val="4B4A4A"/>
                </a:solidFill>
                <a:latin typeface="Geist" pitchFamily="34" charset="0"/>
                <a:ea typeface="Geist" pitchFamily="34" charset="-122"/>
                <a:cs typeface="Geist" pitchFamily="34" charset="-120"/>
              </a:rPr>
              <a:t>If a user clicks, they land on </a:t>
            </a:r>
            <a:r>
              <a:rPr lang="en-US" sz="2000" dirty="0">
                <a:solidFill>
                  <a:srgbClr val="4B4A4A"/>
                </a:solidFill>
                <a:highlight>
                  <a:srgbClr val="D8ECE5"/>
                </a:highlight>
                <a:latin typeface="Consolas" pitchFamily="34" charset="0"/>
                <a:ea typeface="Consolas" pitchFamily="34" charset="-122"/>
                <a:cs typeface="Consolas" pitchFamily="34" charset="-120"/>
              </a:rPr>
              <a:t>PhishingLanding</a:t>
            </a:r>
            <a:r>
              <a:rPr lang="en-US" sz="2000" dirty="0">
                <a:solidFill>
                  <a:srgbClr val="4B4A4A"/>
                </a:solidFill>
                <a:latin typeface="Geist" pitchFamily="34" charset="0"/>
                <a:ea typeface="Geist" pitchFamily="34" charset="-122"/>
                <a:cs typeface="Geist" pitchFamily="34" charset="-120"/>
              </a:rPr>
              <a:t>, which </a:t>
            </a:r>
          </a:p>
          <a:p>
            <a:pPr algn="l">
              <a:lnSpc>
                <a:spcPts val="1800"/>
              </a:lnSpc>
              <a:buSzPct val="100000"/>
            </a:pPr>
            <a:r>
              <a:rPr lang="en-US" sz="2000" dirty="0">
                <a:solidFill>
                  <a:srgbClr val="4B4A4A"/>
                </a:solidFill>
                <a:latin typeface="Geist" pitchFamily="34" charset="0"/>
                <a:ea typeface="Geist" pitchFamily="34" charset="-122"/>
                <a:cs typeface="Geist" pitchFamily="34" charset="-120"/>
              </a:rPr>
              <a:t>      logs the interaction.</a:t>
            </a:r>
          </a:p>
          <a:p>
            <a:pPr marL="342900" indent="-342900" algn="l">
              <a:lnSpc>
                <a:spcPts val="1800"/>
              </a:lnSpc>
              <a:buSzPct val="100000"/>
              <a:buChar char="•"/>
            </a:pPr>
            <a:endParaRPr lang="en-US" sz="2000" dirty="0"/>
          </a:p>
        </p:txBody>
      </p:sp>
      <p:sp>
        <p:nvSpPr>
          <p:cNvPr id="8" name="Text 6"/>
          <p:cNvSpPr/>
          <p:nvPr/>
        </p:nvSpPr>
        <p:spPr>
          <a:xfrm>
            <a:off x="506730" y="3059369"/>
            <a:ext cx="6631900" cy="231577"/>
          </a:xfrm>
          <a:prstGeom prst="rect">
            <a:avLst/>
          </a:prstGeom>
          <a:noFill/>
          <a:ln/>
        </p:spPr>
        <p:txBody>
          <a:bodyPr wrap="none" lIns="0" tIns="0" rIns="0" bIns="0" rtlCol="0" anchor="t"/>
          <a:lstStyle/>
          <a:p>
            <a:pPr marL="342900" indent="-342900" algn="l">
              <a:lnSpc>
                <a:spcPts val="1800"/>
              </a:lnSpc>
              <a:buSzPct val="100000"/>
              <a:buChar char="•"/>
            </a:pPr>
            <a:r>
              <a:rPr lang="en-US" sz="2000" dirty="0">
                <a:solidFill>
                  <a:srgbClr val="4B4A4A"/>
                </a:solidFill>
                <a:latin typeface="Geist" pitchFamily="34" charset="0"/>
                <a:ea typeface="Geist" pitchFamily="34" charset="-122"/>
                <a:cs typeface="Geist" pitchFamily="34" charset="-120"/>
              </a:rPr>
              <a:t>Users can report the phishing attempt, triggering an </a:t>
            </a:r>
          </a:p>
          <a:p>
            <a:pPr algn="l">
              <a:lnSpc>
                <a:spcPts val="1800"/>
              </a:lnSpc>
              <a:buSzPct val="100000"/>
            </a:pPr>
            <a:r>
              <a:rPr lang="en-US" sz="2000" dirty="0">
                <a:solidFill>
                  <a:srgbClr val="4B4A4A"/>
                </a:solidFill>
                <a:latin typeface="Geist" pitchFamily="34" charset="0"/>
                <a:ea typeface="Geist" pitchFamily="34" charset="-122"/>
                <a:cs typeface="Geist" pitchFamily="34" charset="-120"/>
              </a:rPr>
              <a:t>      update in the database.</a:t>
            </a:r>
            <a:endParaRPr lang="en-US" sz="2000" dirty="0"/>
          </a:p>
        </p:txBody>
      </p:sp>
      <p:pic>
        <p:nvPicPr>
          <p:cNvPr id="9" name="Image 0" descr="preencoded.png"/>
          <p:cNvPicPr>
            <a:picLocks noChangeAspect="1"/>
          </p:cNvPicPr>
          <p:nvPr/>
        </p:nvPicPr>
        <p:blipFill>
          <a:blip r:embed="rId3"/>
          <a:stretch>
            <a:fillRect/>
          </a:stretch>
        </p:blipFill>
        <p:spPr>
          <a:xfrm>
            <a:off x="7499390" y="1614607"/>
            <a:ext cx="7131010" cy="6631900"/>
          </a:xfrm>
          <a:prstGeom prst="rect">
            <a:avLst/>
          </a:prstGeom>
        </p:spPr>
      </p:pic>
      <p:sp>
        <p:nvSpPr>
          <p:cNvPr id="10" name="Text 7"/>
          <p:cNvSpPr/>
          <p:nvPr/>
        </p:nvSpPr>
        <p:spPr>
          <a:xfrm>
            <a:off x="7499390" y="8409384"/>
            <a:ext cx="1809988" cy="226219"/>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Noto Serif SC Bold" pitchFamily="34" charset="0"/>
                <a:ea typeface="Noto Serif SC Bold" pitchFamily="34" charset="-122"/>
                <a:cs typeface="Noto Serif SC Bold" pitchFamily="34" charset="-120"/>
              </a:rPr>
              <a:t>Database Impact:</a:t>
            </a:r>
            <a:endParaRPr lang="en-US" sz="1400" dirty="0"/>
          </a:p>
        </p:txBody>
      </p:sp>
      <p:sp>
        <p:nvSpPr>
          <p:cNvPr id="11" name="Text 8"/>
          <p:cNvSpPr/>
          <p:nvPr/>
        </p:nvSpPr>
        <p:spPr>
          <a:xfrm>
            <a:off x="7499390" y="8780383"/>
            <a:ext cx="6631900" cy="470773"/>
          </a:xfrm>
          <a:prstGeom prst="rect">
            <a:avLst/>
          </a:prstGeom>
          <a:noFill/>
          <a:ln/>
        </p:spPr>
        <p:txBody>
          <a:bodyPr wrap="squar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The </a:t>
            </a:r>
            <a:r>
              <a:rPr lang="en-US" sz="1100" dirty="0">
                <a:solidFill>
                  <a:srgbClr val="4B4A4A"/>
                </a:solidFill>
                <a:highlight>
                  <a:srgbClr val="D8ECE5"/>
                </a:highlight>
                <a:latin typeface="Consolas" pitchFamily="34" charset="0"/>
                <a:ea typeface="Consolas" pitchFamily="34" charset="-122"/>
                <a:cs typeface="Consolas" pitchFamily="34" charset="-120"/>
              </a:rPr>
              <a:t>phishing_simulations</a:t>
            </a:r>
            <a:r>
              <a:rPr lang="en-US" sz="1100" dirty="0">
                <a:solidFill>
                  <a:srgbClr val="4B4A4A"/>
                </a:solidFill>
                <a:latin typeface="Geist" pitchFamily="34" charset="0"/>
                <a:ea typeface="Geist" pitchFamily="34" charset="-122"/>
                <a:cs typeface="Geist" pitchFamily="34" charset="-120"/>
              </a:rPr>
              <a:t> table records every interaction, providing crucial data on user susceptibility and reporting rates.</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90023"/>
            <a:ext cx="11549539"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Key Takeaways: Building a Secure-First Workforce</a:t>
            </a:r>
            <a:endParaRPr lang="en-US" sz="3550" dirty="0"/>
          </a:p>
        </p:txBody>
      </p:sp>
      <p:sp>
        <p:nvSpPr>
          <p:cNvPr id="3" name="Shape 1"/>
          <p:cNvSpPr/>
          <p:nvPr/>
        </p:nvSpPr>
        <p:spPr>
          <a:xfrm>
            <a:off x="793790" y="3110627"/>
            <a:ext cx="4196358" cy="2410897"/>
          </a:xfrm>
          <a:prstGeom prst="roundRect">
            <a:avLst>
              <a:gd name="adj" fmla="val 8468"/>
            </a:avLst>
          </a:prstGeom>
          <a:solidFill>
            <a:srgbClr val="D1EFE4"/>
          </a:solidFill>
          <a:ln w="7620">
            <a:solidFill>
              <a:srgbClr val="B7D5CA"/>
            </a:solidFill>
            <a:prstDash val="solid"/>
          </a:ln>
        </p:spPr>
      </p:sp>
      <p:sp>
        <p:nvSpPr>
          <p:cNvPr id="4" name="Text 2"/>
          <p:cNvSpPr/>
          <p:nvPr/>
        </p:nvSpPr>
        <p:spPr>
          <a:xfrm>
            <a:off x="1028224" y="3345061"/>
            <a:ext cx="2991803" cy="354330"/>
          </a:xfrm>
          <a:prstGeom prst="rect">
            <a:avLst/>
          </a:prstGeom>
          <a:noFill/>
          <a:ln/>
        </p:spPr>
        <p:txBody>
          <a:bodyPr wrap="none" lIns="0" tIns="0" rIns="0" bIns="0" rtlCol="0" anchor="t"/>
          <a:lstStyle/>
          <a:p>
            <a:pPr marL="0" indent="0" algn="l">
              <a:lnSpc>
                <a:spcPts val="2750"/>
              </a:lnSpc>
              <a:buNone/>
            </a:pPr>
            <a:r>
              <a:rPr lang="en-US" sz="2200" b="1" dirty="0">
                <a:latin typeface="Noto Serif SC Bold" pitchFamily="34" charset="0"/>
                <a:ea typeface="Noto Serif SC Bold" pitchFamily="34" charset="-122"/>
                <a:cs typeface="Noto Serif SC Bold" pitchFamily="34" charset="-120"/>
              </a:rPr>
              <a:t>Empower Your Team</a:t>
            </a:r>
            <a:endParaRPr lang="en-US" sz="2200" b="1" dirty="0"/>
          </a:p>
        </p:txBody>
      </p:sp>
      <p:sp>
        <p:nvSpPr>
          <p:cNvPr id="5" name="Text 3"/>
          <p:cNvSpPr/>
          <p:nvPr/>
        </p:nvSpPr>
        <p:spPr>
          <a:xfrm>
            <a:off x="1028224" y="3835479"/>
            <a:ext cx="3727490" cy="1451610"/>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Our platform equips IT professionals with the knowledge and tools to identify and respond to cyber threats effectively.</a:t>
            </a:r>
            <a:endParaRPr lang="en-US" sz="1750" dirty="0"/>
          </a:p>
        </p:txBody>
      </p:sp>
      <p:sp>
        <p:nvSpPr>
          <p:cNvPr id="6" name="Shape 4"/>
          <p:cNvSpPr/>
          <p:nvPr/>
        </p:nvSpPr>
        <p:spPr>
          <a:xfrm>
            <a:off x="5216962" y="3110627"/>
            <a:ext cx="4196358" cy="2410897"/>
          </a:xfrm>
          <a:prstGeom prst="roundRect">
            <a:avLst>
              <a:gd name="adj" fmla="val 8468"/>
            </a:avLst>
          </a:prstGeom>
          <a:solidFill>
            <a:srgbClr val="D1EFE4"/>
          </a:solidFill>
          <a:ln w="7620">
            <a:solidFill>
              <a:srgbClr val="B7D5CA"/>
            </a:solidFill>
            <a:prstDash val="solid"/>
          </a:ln>
        </p:spPr>
      </p:sp>
      <p:sp>
        <p:nvSpPr>
          <p:cNvPr id="7" name="Text 5"/>
          <p:cNvSpPr/>
          <p:nvPr/>
        </p:nvSpPr>
        <p:spPr>
          <a:xfrm>
            <a:off x="5451396" y="3345061"/>
            <a:ext cx="3614142" cy="354330"/>
          </a:xfrm>
          <a:prstGeom prst="rect">
            <a:avLst/>
          </a:prstGeom>
          <a:noFill/>
          <a:ln/>
        </p:spPr>
        <p:txBody>
          <a:bodyPr wrap="none" lIns="0" tIns="0" rIns="0" bIns="0" rtlCol="0" anchor="t"/>
          <a:lstStyle/>
          <a:p>
            <a:pPr marL="0" indent="0" algn="l">
              <a:lnSpc>
                <a:spcPts val="2750"/>
              </a:lnSpc>
              <a:buNone/>
            </a:pPr>
            <a:r>
              <a:rPr lang="en-US" sz="2200" b="1" dirty="0">
                <a:latin typeface="Noto Serif SC Bold" pitchFamily="34" charset="0"/>
                <a:ea typeface="Noto Serif SC Bold" pitchFamily="34" charset="-122"/>
                <a:cs typeface="Noto Serif SC Bold" pitchFamily="34" charset="-120"/>
              </a:rPr>
              <a:t>Proactive Risk Reduction</a:t>
            </a:r>
            <a:endParaRPr lang="en-US" sz="2200" dirty="0"/>
          </a:p>
        </p:txBody>
      </p:sp>
      <p:sp>
        <p:nvSpPr>
          <p:cNvPr id="8" name="Text 6"/>
          <p:cNvSpPr/>
          <p:nvPr/>
        </p:nvSpPr>
        <p:spPr>
          <a:xfrm>
            <a:off x="5451396" y="3835479"/>
            <a:ext cx="3727490"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By simulating real-world attacks, we foster vigilance and reduce your organisation's attack surface.</a:t>
            </a:r>
            <a:endParaRPr lang="en-US" sz="1750" dirty="0"/>
          </a:p>
        </p:txBody>
      </p:sp>
      <p:sp>
        <p:nvSpPr>
          <p:cNvPr id="9" name="Shape 7"/>
          <p:cNvSpPr/>
          <p:nvPr/>
        </p:nvSpPr>
        <p:spPr>
          <a:xfrm>
            <a:off x="9640133" y="3110627"/>
            <a:ext cx="4196358" cy="2410897"/>
          </a:xfrm>
          <a:prstGeom prst="roundRect">
            <a:avLst>
              <a:gd name="adj" fmla="val 8468"/>
            </a:avLst>
          </a:prstGeom>
          <a:solidFill>
            <a:srgbClr val="D1EFE4"/>
          </a:solidFill>
          <a:ln w="7620">
            <a:solidFill>
              <a:srgbClr val="B7D5CA"/>
            </a:solidFill>
            <a:prstDash val="solid"/>
          </a:ln>
        </p:spPr>
      </p:sp>
      <p:sp>
        <p:nvSpPr>
          <p:cNvPr id="10" name="Text 8"/>
          <p:cNvSpPr/>
          <p:nvPr/>
        </p:nvSpPr>
        <p:spPr>
          <a:xfrm>
            <a:off x="9874568" y="3345061"/>
            <a:ext cx="3012519" cy="354330"/>
          </a:xfrm>
          <a:prstGeom prst="rect">
            <a:avLst/>
          </a:prstGeom>
          <a:noFill/>
          <a:ln/>
        </p:spPr>
        <p:txBody>
          <a:bodyPr wrap="none" lIns="0" tIns="0" rIns="0" bIns="0" rtlCol="0" anchor="t"/>
          <a:lstStyle/>
          <a:p>
            <a:pPr marL="0" indent="0" algn="l">
              <a:lnSpc>
                <a:spcPts val="2750"/>
              </a:lnSpc>
              <a:buNone/>
            </a:pPr>
            <a:r>
              <a:rPr lang="en-US" sz="2200" b="1" dirty="0">
                <a:latin typeface="Noto Serif SC Bold" pitchFamily="34" charset="0"/>
                <a:ea typeface="Noto Serif SC Bold" pitchFamily="34" charset="-122"/>
                <a:cs typeface="Noto Serif SC Bold" pitchFamily="34" charset="-120"/>
              </a:rPr>
              <a:t>Data-Driven Security</a:t>
            </a:r>
            <a:endParaRPr lang="en-US" sz="2200" dirty="0"/>
          </a:p>
        </p:txBody>
      </p:sp>
      <p:sp>
        <p:nvSpPr>
          <p:cNvPr id="11" name="Text 9"/>
          <p:cNvSpPr/>
          <p:nvPr/>
        </p:nvSpPr>
        <p:spPr>
          <a:xfrm>
            <a:off x="9874568" y="3835479"/>
            <a:ext cx="3727490" cy="1451610"/>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Analytics provide clear insights into your team's cyber readiness, allowing for targeted improvements</a:t>
            </a:r>
            <a:r>
              <a:rPr lang="en-US" sz="1750" dirty="0">
                <a:solidFill>
                  <a:srgbClr val="4B4A4A"/>
                </a:solidFill>
                <a:latin typeface="Geist" pitchFamily="34" charset="0"/>
                <a:ea typeface="Geist" pitchFamily="34" charset="-122"/>
                <a:cs typeface="Geist" pitchFamily="34" charset="-120"/>
              </a:rPr>
              <a:t>.</a:t>
            </a:r>
            <a:endParaRPr lang="en-US" sz="1750" dirty="0"/>
          </a:p>
        </p:txBody>
      </p:sp>
      <p:sp>
        <p:nvSpPr>
          <p:cNvPr id="12" name="Text 10"/>
          <p:cNvSpPr/>
          <p:nvPr/>
        </p:nvSpPr>
        <p:spPr>
          <a:xfrm>
            <a:off x="793790" y="577667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SecureWork is more than just training; it's an investment in your organisation's long-term security posture.</a:t>
            </a:r>
            <a:endParaRPr lang="en-US" sz="1750" dirty="0"/>
          </a:p>
        </p:txBody>
      </p:sp>
      <p:pic>
        <p:nvPicPr>
          <p:cNvPr id="6146" name="Picture 2" descr="5 Common Phishing Attacks That Can Impact Your Business">
            <a:extLst>
              <a:ext uri="{FF2B5EF4-FFF2-40B4-BE49-F238E27FC236}">
                <a16:creationId xmlns:a16="http://schemas.microsoft.com/office/drawing/2014/main" id="{191294B7-34E4-0716-7AA3-2F83353F5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234" y="6085488"/>
            <a:ext cx="3216166" cy="21441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a Phishing Attack? | Radware">
            <a:extLst>
              <a:ext uri="{FF2B5EF4-FFF2-40B4-BE49-F238E27FC236}">
                <a16:creationId xmlns:a16="http://schemas.microsoft.com/office/drawing/2014/main" id="{5E486A0A-CDB0-D16B-5E77-56F39451B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11509"/>
            <a:ext cx="3216166" cy="211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916</Words>
  <Application>Microsoft Office PowerPoint</Application>
  <PresentationFormat>Custom</PresentationFormat>
  <Paragraphs>94</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Noto Serif SC Light</vt:lpstr>
      <vt:lpstr>Geist</vt:lpstr>
      <vt:lpstr>Consolas</vt:lpstr>
      <vt:lpstr>Ebrima</vt:lpstr>
      <vt:lpstr>Noto Serif SC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ARNAB</dc:creator>
  <cp:lastModifiedBy>Abhinandita Roy</cp:lastModifiedBy>
  <cp:revision>3</cp:revision>
  <dcterms:created xsi:type="dcterms:W3CDTF">2025-09-14T19:32:58Z</dcterms:created>
  <dcterms:modified xsi:type="dcterms:W3CDTF">2025-09-15T15:43:38Z</dcterms:modified>
</cp:coreProperties>
</file>